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5.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6.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7.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8.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9.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10.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11.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12.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notesSlides/notesSlide13.xml" ContentType="application/vnd.openxmlformats-officedocument.presentationml.notesSlide+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notesSlides/notesSlide14.xml" ContentType="application/vnd.openxmlformats-officedocument.presentationml.notesSlide+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notesSlides/notesSlide15.xml" ContentType="application/vnd.openxmlformats-officedocument.presentationml.notesSlide+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notesSlides/notesSlide16.xml" ContentType="application/vnd.openxmlformats-officedocument.presentationml.notesSlide+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notesSlides/notesSlide17.xml" ContentType="application/vnd.openxmlformats-officedocument.presentationml.notesSlide+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notesSlides/notesSlide18.xml" ContentType="application/vnd.openxmlformats-officedocument.presentationml.notesSlide+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notesSlides/notesSlide19.xml" ContentType="application/vnd.openxmlformats-officedocument.presentationml.notesSlide+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notesSlides/notesSlide20.xml" ContentType="application/vnd.openxmlformats-officedocument.presentationml.notesSlide+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notesSlides/notesSlide21.xml" ContentType="application/vnd.openxmlformats-officedocument.presentationml.notesSlide+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12" r:id="rId2"/>
  </p:sldMasterIdLst>
  <p:notesMasterIdLst>
    <p:notesMasterId r:id="rId82"/>
  </p:notesMasterIdLst>
  <p:handoutMasterIdLst>
    <p:handoutMasterId r:id="rId83"/>
  </p:handoutMasterIdLst>
  <p:sldIdLst>
    <p:sldId id="337" r:id="rId3"/>
    <p:sldId id="257" r:id="rId4"/>
    <p:sldId id="335" r:id="rId5"/>
    <p:sldId id="258" r:id="rId6"/>
    <p:sldId id="259" r:id="rId7"/>
    <p:sldId id="260" r:id="rId8"/>
    <p:sldId id="261" r:id="rId9"/>
    <p:sldId id="262"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336"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8" r:id="rId81"/>
  </p:sldIdLst>
  <p:sldSz cx="12188825"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orient="horz" pos="384">
          <p15:clr>
            <a:srgbClr val="A4A3A4"/>
          </p15:clr>
        </p15:guide>
        <p15:guide id="3" orient="horz" pos="3792">
          <p15:clr>
            <a:srgbClr val="A4A3A4"/>
          </p15:clr>
        </p15:guide>
        <p15:guide id="4" pos="959">
          <p15:clr>
            <a:srgbClr val="A4A3A4"/>
          </p15:clr>
        </p15:guide>
        <p15:guide id="5" pos="6719">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Auteur" initials="A" lastIdx="2"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8416"/>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1031" autoAdjust="0"/>
    <p:restoredTop sz="92328" autoAdjust="0"/>
  </p:normalViewPr>
  <p:slideViewPr>
    <p:cSldViewPr>
      <p:cViewPr>
        <p:scale>
          <a:sx n="60" d="100"/>
          <a:sy n="60" d="100"/>
        </p:scale>
        <p:origin x="-96" y="-672"/>
      </p:cViewPr>
      <p:guideLst>
        <p:guide orient="horz" pos="2160"/>
        <p:guide orient="horz" pos="384"/>
        <p:guide orient="horz" pos="3792"/>
        <p:guide pos="959"/>
        <p:guide pos="6719"/>
      </p:guideLst>
    </p:cSldViewPr>
  </p:slideViewPr>
  <p:outlineViewPr>
    <p:cViewPr>
      <p:scale>
        <a:sx n="33" d="100"/>
        <a:sy n="33" d="100"/>
      </p:scale>
      <p:origin x="0" y="0"/>
    </p:cViewPr>
  </p:outlineViewPr>
  <p:notesTextViewPr>
    <p:cViewPr>
      <p:scale>
        <a:sx n="100" d="100"/>
        <a:sy n="100" d="100"/>
      </p:scale>
      <p:origin x="0" y="0"/>
    </p:cViewPr>
  </p:notesTextViewPr>
  <p:notesViewPr>
    <p:cSldViewPr showGuides="1">
      <p:cViewPr varScale="1">
        <p:scale>
          <a:sx n="86" d="100"/>
          <a:sy n="86" d="100"/>
        </p:scale>
        <p:origin x="-3042" y="-96"/>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commentAuthors" Target="commentAuthor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notesMaster" Target="notesMasters/notesMaster1.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handoutMaster" Target="handoutMasters/handoutMaster1.xml"/><Relationship Id="rId88"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dirty="0">
              <a:latin typeface="Cambria" panose="02040503050406030204" pitchFamily="18" charset="0"/>
            </a:endParaRP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endParaRPr dirty="0">
              <a:latin typeface="Cambria" panose="02040503050406030204" pitchFamily="18"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endParaRPr dirty="0">
              <a:latin typeface="Cambria" panose="02040503050406030204" pitchFamily="18" charset="0"/>
            </a:endParaRP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14886E15-F82A-4596-A46C-375C6D3981E1}" type="slidenum">
              <a:rPr>
                <a:latin typeface="Cambria" panose="02040503050406030204" pitchFamily="18" charset="0"/>
              </a:rPr>
              <a:t>‹N°›</a:t>
            </a:fld>
            <a:endParaRPr dirty="0">
              <a:latin typeface="Cambria" panose="02040503050406030204" pitchFamily="18" charset="0"/>
            </a:endParaRPr>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atin typeface="Cambria" panose="02040503050406030204" pitchFamily="18" charset="0"/>
              </a:defRPr>
            </a:lvl1pPr>
          </a:lstStyle>
          <a:p>
            <a:endParaRPr lang="fr-CA" dirty="0"/>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atin typeface="Cambria" panose="02040503050406030204" pitchFamily="18" charset="0"/>
              </a:defRPr>
            </a:lvl1pPr>
          </a:lstStyle>
          <a:p>
            <a:endParaRPr lang="fr-FR" dirty="0"/>
          </a:p>
        </p:txBody>
      </p:sp>
      <p:sp>
        <p:nvSpPr>
          <p:cNvPr id="4" name="Slide Image Placeholder 3"/>
          <p:cNvSpPr>
            <a:spLocks noGrp="1" noRot="1" noChangeAspect="1"/>
          </p:cNvSpPr>
          <p:nvPr>
            <p:ph type="sldImg" idx="2"/>
          </p:nvPr>
        </p:nvSpPr>
        <p:spPr>
          <a:xfrm>
            <a:off x="458788" y="719138"/>
            <a:ext cx="6397625" cy="3600450"/>
          </a:xfrm>
          <a:prstGeom prst="rect">
            <a:avLst/>
          </a:prstGeom>
          <a:noFill/>
          <a:ln w="12700">
            <a:solidFill>
              <a:prstClr val="black"/>
            </a:solidFill>
          </a:ln>
        </p:spPr>
        <p:txBody>
          <a:bodyPr vert="horz" lIns="96653" tIns="48327" rIns="96653" bIns="48327" rtlCol="0" anchor="ctr"/>
          <a:lstStyle/>
          <a:p>
            <a:endParaRPr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atin typeface="Cambria" panose="02040503050406030204" pitchFamily="18" charset="0"/>
              </a:defRPr>
            </a:lvl1pPr>
          </a:lstStyle>
          <a:p>
            <a:endParaRPr lang="fr-CA"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atin typeface="Cambria" panose="02040503050406030204" pitchFamily="18" charset="0"/>
              </a:defRPr>
            </a:lvl1pPr>
          </a:lstStyle>
          <a:p>
            <a:fld id="{BF105DB2-FD3E-441D-8B7E-7AE83ECE27B3}" type="slidenum">
              <a:rPr lang="fr-CA" smtClean="0"/>
              <a:pPr/>
              <a:t>‹N°›</a:t>
            </a:fld>
            <a:endParaRPr lang="fr-CA" dirty="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Cambria" panose="02040503050406030204" pitchFamily="18" charset="0"/>
        <a:ea typeface="+mn-ea"/>
        <a:cs typeface="+mn-cs"/>
      </a:defRPr>
    </a:lvl1pPr>
    <a:lvl2pPr marL="457200" algn="l" defTabSz="914400" rtl="0" eaLnBrk="1" latinLnBrk="0" hangingPunct="1">
      <a:defRPr sz="1200" kern="1200">
        <a:solidFill>
          <a:schemeClr val="tx1"/>
        </a:solidFill>
        <a:latin typeface="Cambria" panose="02040503050406030204" pitchFamily="18" charset="0"/>
        <a:ea typeface="+mn-ea"/>
        <a:cs typeface="+mn-cs"/>
      </a:defRPr>
    </a:lvl2pPr>
    <a:lvl3pPr marL="914400" algn="l" defTabSz="914400" rtl="0" eaLnBrk="1" latinLnBrk="0" hangingPunct="1">
      <a:defRPr sz="1200" kern="1200">
        <a:solidFill>
          <a:schemeClr val="tx1"/>
        </a:solidFill>
        <a:latin typeface="Cambria" panose="02040503050406030204" pitchFamily="18" charset="0"/>
        <a:ea typeface="+mn-ea"/>
        <a:cs typeface="+mn-cs"/>
      </a:defRPr>
    </a:lvl3pPr>
    <a:lvl4pPr marL="1371600" algn="l" defTabSz="914400" rtl="0" eaLnBrk="1" latinLnBrk="0" hangingPunct="1">
      <a:defRPr sz="1200" kern="1200">
        <a:solidFill>
          <a:schemeClr val="tx1"/>
        </a:solidFill>
        <a:latin typeface="Cambria" panose="02040503050406030204" pitchFamily="18" charset="0"/>
        <a:ea typeface="+mn-ea"/>
        <a:cs typeface="+mn-cs"/>
      </a:defRPr>
    </a:lvl4pPr>
    <a:lvl5pPr marL="1828800" algn="l" defTabSz="914400" rtl="0" eaLnBrk="1" latinLnBrk="0" hangingPunct="1">
      <a:defRPr sz="1200" kern="1200">
        <a:solidFill>
          <a:schemeClr val="tx1"/>
        </a:solidFill>
        <a:latin typeface="Cambria" panose="020405030504060302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BF105DB2-FD3E-441D-8B7E-7AE83ECE27B3}" type="slidenum">
              <a:rPr lang="fr-CA" smtClean="0"/>
              <a:pPr/>
              <a:t>1</a:t>
            </a:fld>
            <a:endParaRPr lang="fr-CA" dirty="0"/>
          </a:p>
        </p:txBody>
      </p:sp>
    </p:spTree>
    <p:extLst>
      <p:ext uri="{BB962C8B-B14F-4D97-AF65-F5344CB8AC3E}">
        <p14:creationId xmlns:p14="http://schemas.microsoft.com/office/powerpoint/2010/main" val="4235452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BF105DB2-FD3E-441D-8B7E-7AE83ECE27B3}" type="slidenum">
              <a:rPr lang="fr-CA" smtClean="0"/>
              <a:pPr/>
              <a:t>11</a:t>
            </a:fld>
            <a:endParaRPr lang="fr-CA" dirty="0"/>
          </a:p>
        </p:txBody>
      </p:sp>
    </p:spTree>
    <p:extLst>
      <p:ext uri="{BB962C8B-B14F-4D97-AF65-F5344CB8AC3E}">
        <p14:creationId xmlns:p14="http://schemas.microsoft.com/office/powerpoint/2010/main" val="3154678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BF105DB2-FD3E-441D-8B7E-7AE83ECE27B3}" type="slidenum">
              <a:rPr lang="fr-CA" smtClean="0"/>
              <a:pPr/>
              <a:t>18</a:t>
            </a:fld>
            <a:endParaRPr lang="fr-CA" dirty="0"/>
          </a:p>
        </p:txBody>
      </p:sp>
    </p:spTree>
    <p:extLst>
      <p:ext uri="{BB962C8B-B14F-4D97-AF65-F5344CB8AC3E}">
        <p14:creationId xmlns:p14="http://schemas.microsoft.com/office/powerpoint/2010/main" val="185373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BF105DB2-FD3E-441D-8B7E-7AE83ECE27B3}" type="slidenum">
              <a:rPr lang="fr-CA" smtClean="0"/>
              <a:pPr/>
              <a:t>19</a:t>
            </a:fld>
            <a:endParaRPr lang="fr-CA" dirty="0"/>
          </a:p>
        </p:txBody>
      </p:sp>
    </p:spTree>
    <p:extLst>
      <p:ext uri="{BB962C8B-B14F-4D97-AF65-F5344CB8AC3E}">
        <p14:creationId xmlns:p14="http://schemas.microsoft.com/office/powerpoint/2010/main" val="2754465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BF105DB2-FD3E-441D-8B7E-7AE83ECE27B3}" type="slidenum">
              <a:rPr lang="fr-CA" smtClean="0"/>
              <a:pPr/>
              <a:t>35</a:t>
            </a:fld>
            <a:endParaRPr lang="fr-CA" dirty="0"/>
          </a:p>
        </p:txBody>
      </p:sp>
    </p:spTree>
    <p:extLst>
      <p:ext uri="{BB962C8B-B14F-4D97-AF65-F5344CB8AC3E}">
        <p14:creationId xmlns:p14="http://schemas.microsoft.com/office/powerpoint/2010/main" val="11281296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BF105DB2-FD3E-441D-8B7E-7AE83ECE27B3}" type="slidenum">
              <a:rPr lang="fr-CA" smtClean="0"/>
              <a:pPr/>
              <a:t>57</a:t>
            </a:fld>
            <a:endParaRPr lang="fr-CA" dirty="0"/>
          </a:p>
        </p:txBody>
      </p:sp>
    </p:spTree>
    <p:extLst>
      <p:ext uri="{BB962C8B-B14F-4D97-AF65-F5344CB8AC3E}">
        <p14:creationId xmlns:p14="http://schemas.microsoft.com/office/powerpoint/2010/main" val="29027064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BF105DB2-FD3E-441D-8B7E-7AE83ECE27B3}" type="slidenum">
              <a:rPr lang="fr-CA" smtClean="0"/>
              <a:pPr/>
              <a:t>61</a:t>
            </a:fld>
            <a:endParaRPr lang="fr-CA" dirty="0"/>
          </a:p>
        </p:txBody>
      </p:sp>
    </p:spTree>
    <p:extLst>
      <p:ext uri="{BB962C8B-B14F-4D97-AF65-F5344CB8AC3E}">
        <p14:creationId xmlns:p14="http://schemas.microsoft.com/office/powerpoint/2010/main" val="19680978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BF105DB2-FD3E-441D-8B7E-7AE83ECE27B3}" type="slidenum">
              <a:rPr lang="fr-CA" smtClean="0"/>
              <a:pPr/>
              <a:t>62</a:t>
            </a:fld>
            <a:endParaRPr lang="fr-CA" dirty="0"/>
          </a:p>
        </p:txBody>
      </p:sp>
    </p:spTree>
    <p:extLst>
      <p:ext uri="{BB962C8B-B14F-4D97-AF65-F5344CB8AC3E}">
        <p14:creationId xmlns:p14="http://schemas.microsoft.com/office/powerpoint/2010/main" val="23944260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BF105DB2-FD3E-441D-8B7E-7AE83ECE27B3}" type="slidenum">
              <a:rPr lang="fr-CA" smtClean="0"/>
              <a:pPr/>
              <a:t>63</a:t>
            </a:fld>
            <a:endParaRPr lang="fr-CA" dirty="0"/>
          </a:p>
        </p:txBody>
      </p:sp>
    </p:spTree>
    <p:extLst>
      <p:ext uri="{BB962C8B-B14F-4D97-AF65-F5344CB8AC3E}">
        <p14:creationId xmlns:p14="http://schemas.microsoft.com/office/powerpoint/2010/main" val="39572229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BF105DB2-FD3E-441D-8B7E-7AE83ECE27B3}" type="slidenum">
              <a:rPr lang="fr-CA" smtClean="0"/>
              <a:pPr/>
              <a:t>65</a:t>
            </a:fld>
            <a:endParaRPr lang="fr-CA" dirty="0"/>
          </a:p>
        </p:txBody>
      </p:sp>
    </p:spTree>
    <p:extLst>
      <p:ext uri="{BB962C8B-B14F-4D97-AF65-F5344CB8AC3E}">
        <p14:creationId xmlns:p14="http://schemas.microsoft.com/office/powerpoint/2010/main" val="5302838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BF105DB2-FD3E-441D-8B7E-7AE83ECE27B3}" type="slidenum">
              <a:rPr lang="fr-CA" smtClean="0"/>
              <a:pPr/>
              <a:t>66</a:t>
            </a:fld>
            <a:endParaRPr lang="fr-CA" dirty="0"/>
          </a:p>
        </p:txBody>
      </p:sp>
    </p:spTree>
    <p:extLst>
      <p:ext uri="{BB962C8B-B14F-4D97-AF65-F5344CB8AC3E}">
        <p14:creationId xmlns:p14="http://schemas.microsoft.com/office/powerpoint/2010/main" val="1289403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BF105DB2-FD3E-441D-8B7E-7AE83ECE27B3}" type="slidenum">
              <a:rPr lang="fr-CA" smtClean="0"/>
              <a:pPr/>
              <a:t>2</a:t>
            </a:fld>
            <a:endParaRPr lang="fr-CA" dirty="0"/>
          </a:p>
        </p:txBody>
      </p:sp>
    </p:spTree>
    <p:extLst>
      <p:ext uri="{BB962C8B-B14F-4D97-AF65-F5344CB8AC3E}">
        <p14:creationId xmlns:p14="http://schemas.microsoft.com/office/powerpoint/2010/main" val="26377447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BF105DB2-FD3E-441D-8B7E-7AE83ECE27B3}" type="slidenum">
              <a:rPr lang="fr-CA" smtClean="0"/>
              <a:pPr/>
              <a:t>67</a:t>
            </a:fld>
            <a:endParaRPr lang="fr-CA" dirty="0"/>
          </a:p>
        </p:txBody>
      </p:sp>
    </p:spTree>
    <p:extLst>
      <p:ext uri="{BB962C8B-B14F-4D97-AF65-F5344CB8AC3E}">
        <p14:creationId xmlns:p14="http://schemas.microsoft.com/office/powerpoint/2010/main" val="3348512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BF105DB2-FD3E-441D-8B7E-7AE83ECE27B3}" type="slidenum">
              <a:rPr lang="fr-CA" smtClean="0"/>
              <a:pPr/>
              <a:t>68</a:t>
            </a:fld>
            <a:endParaRPr lang="fr-CA" dirty="0"/>
          </a:p>
        </p:txBody>
      </p:sp>
    </p:spTree>
    <p:extLst>
      <p:ext uri="{BB962C8B-B14F-4D97-AF65-F5344CB8AC3E}">
        <p14:creationId xmlns:p14="http://schemas.microsoft.com/office/powerpoint/2010/main" val="3839071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948507">
              <a:defRPr/>
            </a:pPr>
            <a:endParaRPr lang="fr-CA" dirty="0">
              <a:solidFill>
                <a:srgbClr val="404040"/>
              </a:solidFill>
            </a:endParaRPr>
          </a:p>
        </p:txBody>
      </p:sp>
      <p:sp>
        <p:nvSpPr>
          <p:cNvPr id="4" name="Espace réservé du numéro de diapositive 3"/>
          <p:cNvSpPr>
            <a:spLocks noGrp="1"/>
          </p:cNvSpPr>
          <p:nvPr>
            <p:ph type="sldNum" sz="quarter" idx="10"/>
          </p:nvPr>
        </p:nvSpPr>
        <p:spPr/>
        <p:txBody>
          <a:bodyPr/>
          <a:lstStyle/>
          <a:p>
            <a:fld id="{BF105DB2-FD3E-441D-8B7E-7AE83ECE27B3}" type="slidenum">
              <a:rPr lang="fr-CA" smtClean="0"/>
              <a:pPr/>
              <a:t>3</a:t>
            </a:fld>
            <a:endParaRPr lang="fr-CA" dirty="0"/>
          </a:p>
        </p:txBody>
      </p:sp>
    </p:spTree>
    <p:extLst>
      <p:ext uri="{BB962C8B-B14F-4D97-AF65-F5344CB8AC3E}">
        <p14:creationId xmlns:p14="http://schemas.microsoft.com/office/powerpoint/2010/main" val="2992031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BF105DB2-FD3E-441D-8B7E-7AE83ECE27B3}" type="slidenum">
              <a:rPr lang="fr-CA" smtClean="0"/>
              <a:pPr/>
              <a:t>4</a:t>
            </a:fld>
            <a:endParaRPr lang="fr-CA" dirty="0"/>
          </a:p>
        </p:txBody>
      </p:sp>
    </p:spTree>
    <p:extLst>
      <p:ext uri="{BB962C8B-B14F-4D97-AF65-F5344CB8AC3E}">
        <p14:creationId xmlns:p14="http://schemas.microsoft.com/office/powerpoint/2010/main" val="4232568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BF105DB2-FD3E-441D-8B7E-7AE83ECE27B3}" type="slidenum">
              <a:rPr lang="fr-CA" smtClean="0"/>
              <a:pPr/>
              <a:t>5</a:t>
            </a:fld>
            <a:endParaRPr lang="fr-CA" dirty="0"/>
          </a:p>
        </p:txBody>
      </p:sp>
    </p:spTree>
    <p:extLst>
      <p:ext uri="{BB962C8B-B14F-4D97-AF65-F5344CB8AC3E}">
        <p14:creationId xmlns:p14="http://schemas.microsoft.com/office/powerpoint/2010/main" val="2103769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BF105DB2-FD3E-441D-8B7E-7AE83ECE27B3}" type="slidenum">
              <a:rPr lang="fr-CA" smtClean="0"/>
              <a:pPr/>
              <a:t>6</a:t>
            </a:fld>
            <a:endParaRPr lang="fr-CA" dirty="0"/>
          </a:p>
        </p:txBody>
      </p:sp>
    </p:spTree>
    <p:extLst>
      <p:ext uri="{BB962C8B-B14F-4D97-AF65-F5344CB8AC3E}">
        <p14:creationId xmlns:p14="http://schemas.microsoft.com/office/powerpoint/2010/main" val="2512112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BF105DB2-FD3E-441D-8B7E-7AE83ECE27B3}" type="slidenum">
              <a:rPr lang="fr-CA" smtClean="0"/>
              <a:pPr/>
              <a:t>7</a:t>
            </a:fld>
            <a:endParaRPr lang="fr-CA" dirty="0"/>
          </a:p>
        </p:txBody>
      </p:sp>
    </p:spTree>
    <p:extLst>
      <p:ext uri="{BB962C8B-B14F-4D97-AF65-F5344CB8AC3E}">
        <p14:creationId xmlns:p14="http://schemas.microsoft.com/office/powerpoint/2010/main" val="4146654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F105DB2-FD3E-441D-8B7E-7AE83ECE27B3}" type="slidenum">
              <a:rPr lang="fr-CA" smtClean="0"/>
              <a:pPr/>
              <a:t>8</a:t>
            </a:fld>
            <a:endParaRPr lang="fr-CA" dirty="0"/>
          </a:p>
        </p:txBody>
      </p:sp>
    </p:spTree>
    <p:extLst>
      <p:ext uri="{BB962C8B-B14F-4D97-AF65-F5344CB8AC3E}">
        <p14:creationId xmlns:p14="http://schemas.microsoft.com/office/powerpoint/2010/main" val="1431332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BF105DB2-FD3E-441D-8B7E-7AE83ECE27B3}" type="slidenum">
              <a:rPr lang="fr-CA" smtClean="0"/>
              <a:pPr/>
              <a:t>9</a:t>
            </a:fld>
            <a:endParaRPr lang="fr-CA" dirty="0"/>
          </a:p>
        </p:txBody>
      </p:sp>
    </p:spTree>
    <p:extLst>
      <p:ext uri="{BB962C8B-B14F-4D97-AF65-F5344CB8AC3E}">
        <p14:creationId xmlns:p14="http://schemas.microsoft.com/office/powerpoint/2010/main" val="3332896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6" name="title block"/>
          <p:cNvSpPr/>
          <p:nvPr/>
        </p:nvSpPr>
        <p:spPr>
          <a:xfrm>
            <a:off x="1141413" y="1600200"/>
            <a:ext cx="11047412" cy="3276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top graphic"/>
          <p:cNvGrpSpPr/>
          <p:nvPr/>
        </p:nvGrpSpPr>
        <p:grpSpPr>
          <a:xfrm>
            <a:off x="1279" y="0"/>
            <a:ext cx="12188952" cy="429768"/>
            <a:chOff x="1279" y="0"/>
            <a:chExt cx="12188952" cy="429768"/>
          </a:xfrm>
        </p:grpSpPr>
        <p:sp>
          <p:nvSpPr>
            <p:cNvPr id="8" name="Rectangle 7"/>
            <p:cNvSpPr/>
            <p:nvPr/>
          </p:nvSpPr>
          <p:spPr>
            <a:xfrm>
              <a:off x="1279" y="0"/>
              <a:ext cx="12188952"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279" y="228600"/>
              <a:ext cx="12188952" cy="2011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279" y="306324"/>
              <a:ext cx="12188952"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23" name="bottom graphic"/>
          <p:cNvGrpSpPr/>
          <p:nvPr/>
        </p:nvGrpSpPr>
        <p:grpSpPr>
          <a:xfrm>
            <a:off x="0" y="6080760"/>
            <a:ext cx="12190231" cy="777240"/>
            <a:chOff x="0" y="6080760"/>
            <a:chExt cx="12190231" cy="777240"/>
          </a:xfrm>
        </p:grpSpPr>
        <p:sp>
          <p:nvSpPr>
            <p:cNvPr id="13" name="Rectangle 12"/>
            <p:cNvSpPr/>
            <p:nvPr/>
          </p:nvSpPr>
          <p:spPr>
            <a:xfrm>
              <a:off x="0" y="6217920"/>
              <a:ext cx="12188825" cy="64008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1279" y="60807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1279" y="6172200"/>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Subtitle 2"/>
          <p:cNvSpPr>
            <a:spLocks noGrp="1"/>
          </p:cNvSpPr>
          <p:nvPr>
            <p:ph type="subTitle" idx="1"/>
          </p:nvPr>
        </p:nvSpPr>
        <p:spPr>
          <a:xfrm>
            <a:off x="1522413" y="5029200"/>
            <a:ext cx="8229598" cy="838200"/>
          </a:xfrm>
        </p:spPr>
        <p:txBody>
          <a:bodyPr/>
          <a:lstStyle>
            <a:lvl1pPr marL="0" indent="0" algn="l">
              <a:lnSpc>
                <a:spcPct val="90000"/>
              </a:lnSpc>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a:p>
        </p:txBody>
      </p:sp>
      <p:sp>
        <p:nvSpPr>
          <p:cNvPr id="2" name="Title 1"/>
          <p:cNvSpPr>
            <a:spLocks noGrp="1"/>
          </p:cNvSpPr>
          <p:nvPr>
            <p:ph type="ctrTitle"/>
          </p:nvPr>
        </p:nvSpPr>
        <p:spPr>
          <a:xfrm>
            <a:off x="1522414" y="1905000"/>
            <a:ext cx="9143998" cy="2667000"/>
          </a:xfrm>
        </p:spPr>
        <p:txBody>
          <a:bodyPr anchor="b">
            <a:normAutofit/>
          </a:bodyPr>
          <a:lstStyle>
            <a:lvl1pPr>
              <a:lnSpc>
                <a:spcPct val="80000"/>
              </a:lnSpc>
              <a:defRPr sz="6600">
                <a:solidFill>
                  <a:schemeClr val="bg1"/>
                </a:solidFill>
                <a:effectLst>
                  <a:outerShdw blurRad="88900" algn="ctr" rotWithShape="0">
                    <a:prstClr val="black">
                      <a:alpha val="35000"/>
                    </a:prstClr>
                  </a:outerShdw>
                </a:effectLst>
              </a:defRPr>
            </a:lvl1pPr>
          </a:lstStyle>
          <a:p>
            <a:r>
              <a:rPr lang="fr-FR" smtClean="0"/>
              <a:t>Modifiez le style du titre</a:t>
            </a:r>
            <a:endParaRPr/>
          </a:p>
        </p:txBody>
      </p:sp>
      <p:sp>
        <p:nvSpPr>
          <p:cNvPr id="20" name="Date Placeholder 19"/>
          <p:cNvSpPr>
            <a:spLocks noGrp="1"/>
          </p:cNvSpPr>
          <p:nvPr>
            <p:ph type="dt" sz="half" idx="10"/>
          </p:nvPr>
        </p:nvSpPr>
        <p:spPr/>
        <p:txBody>
          <a:bodyPr/>
          <a:lstStyle/>
          <a:p>
            <a:fld id="{8E36636D-D922-432D-A958-524484B5923D}" type="datetimeFigureOut">
              <a:rPr lang="fr-FR"/>
              <a:pPr/>
              <a:t>30/11/2015</a:t>
            </a:fld>
            <a:endParaRPr/>
          </a:p>
        </p:txBody>
      </p:sp>
      <p:sp>
        <p:nvSpPr>
          <p:cNvPr id="21" name="Footer Placeholder 20"/>
          <p:cNvSpPr>
            <a:spLocks noGrp="1"/>
          </p:cNvSpPr>
          <p:nvPr>
            <p:ph type="ftr" sz="quarter" idx="11"/>
          </p:nvPr>
        </p:nvSpPr>
        <p:spPr/>
        <p:txBody>
          <a:bodyPr/>
          <a:lstStyle/>
          <a:p>
            <a:endParaRPr/>
          </a:p>
        </p:txBody>
      </p:sp>
      <p:sp>
        <p:nvSpPr>
          <p:cNvPr id="22" name="Slide Number Placeholder 21"/>
          <p:cNvSpPr>
            <a:spLocks noGrp="1"/>
          </p:cNvSpPr>
          <p:nvPr>
            <p:ph type="sldNum" sz="quarter" idx="12"/>
          </p:nvPr>
        </p:nvSpPr>
        <p:spPr/>
        <p:txBody>
          <a:bodyPr/>
          <a:lstStyle/>
          <a:p>
            <a:fld id="{DF28FB93-0A08-4E7D-8E63-9EFA29F1E093}" type="slidenum">
              <a:rPr/>
              <a:pPr/>
              <a:t>‹N°›</a:t>
            </a:fld>
            <a:endParaRPr/>
          </a:p>
        </p:txBody>
      </p:sp>
    </p:spTree>
    <p:extLst>
      <p:ext uri="{BB962C8B-B14F-4D97-AF65-F5344CB8AC3E}">
        <p14:creationId xmlns:p14="http://schemas.microsoft.com/office/powerpoint/2010/main" val="1894935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fld id="{8E36636D-D922-432D-A958-524484B5923D}" type="datetimeFigureOut">
              <a:rPr lang="fr-FR"/>
              <a:pPr/>
              <a:t>30/11/2015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‹N°›</a:t>
            </a:fld>
            <a:endParaRPr/>
          </a:p>
        </p:txBody>
      </p:sp>
    </p:spTree>
    <p:extLst>
      <p:ext uri="{BB962C8B-B14F-4D97-AF65-F5344CB8AC3E}">
        <p14:creationId xmlns:p14="http://schemas.microsoft.com/office/powerpoint/2010/main" val="3477828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94507" y="609600"/>
            <a:ext cx="1143001" cy="5410200"/>
          </a:xfrm>
        </p:spPr>
        <p:txBody>
          <a:bodyPr vert="eaVert"/>
          <a:lstStyle/>
          <a:p>
            <a:r>
              <a:rPr lang="fr-FR" smtClean="0"/>
              <a:t>Modifiez le style du titre</a:t>
            </a:r>
            <a:endParaRPr/>
          </a:p>
        </p:txBody>
      </p:sp>
      <p:sp>
        <p:nvSpPr>
          <p:cNvPr id="3" name="Vertical Text Placeholder 2"/>
          <p:cNvSpPr>
            <a:spLocks noGrp="1"/>
          </p:cNvSpPr>
          <p:nvPr>
            <p:ph type="body" orient="vert" idx="1"/>
          </p:nvPr>
        </p:nvSpPr>
        <p:spPr>
          <a:xfrm>
            <a:off x="1522413" y="609600"/>
            <a:ext cx="7696198" cy="5410200"/>
          </a:xfrm>
        </p:spPr>
        <p:txBody>
          <a:bodyPr vert="eaVert"/>
          <a:lstStyle>
            <a:lvl5pPr>
              <a:defRPr/>
            </a:lvl5pPr>
            <a:lvl6pPr>
              <a:defRPr/>
            </a:lvl6pPr>
            <a:lvl7pPr>
              <a:defRPr/>
            </a:lvl7pPr>
            <a:lvl8pPr>
              <a:defRPr/>
            </a:lvl8pPr>
            <a:lvl9pP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fld id="{8E36636D-D922-432D-A958-524484B5923D}" type="datetimeFigureOut">
              <a:rPr lang="fr-FR"/>
              <a:pPr/>
              <a:t>30/11/2015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‹N°›</a:t>
            </a:fld>
            <a:endParaRPr/>
          </a:p>
        </p:txBody>
      </p:sp>
    </p:spTree>
    <p:extLst>
      <p:ext uri="{BB962C8B-B14F-4D97-AF65-F5344CB8AC3E}">
        <p14:creationId xmlns:p14="http://schemas.microsoft.com/office/powerpoint/2010/main" val="1040326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00"/>
            </a:lvl1pPr>
          </a:lstStyle>
          <a:p>
            <a:r>
              <a:rPr lang="fr-FR" smtClean="0"/>
              <a:t>Modifiez le style du titre</a:t>
            </a:r>
            <a:endParaRPr/>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fld id="{8E36636D-D922-432D-A958-524484B5923D}" type="datetimeFigureOut">
              <a:rPr lang="fr-FR"/>
              <a:pPr/>
              <a:t>30/11/2015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‹N°›</a:t>
            </a:fld>
            <a:endParaRPr/>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rmAutofit/>
          </a:bodyPr>
          <a:lstStyle>
            <a:lvl1pPr algn="l">
              <a:defRPr sz="5400" b="0" cap="none" baseline="0"/>
            </a:lvl1pPr>
          </a:lstStyle>
          <a:p>
            <a:r>
              <a:rPr lang="fr-FR" smtClean="0"/>
              <a:t>Modifiez le style du titre</a:t>
            </a:r>
            <a:endParaRPr/>
          </a:p>
        </p:txBody>
      </p:sp>
      <p:sp>
        <p:nvSpPr>
          <p:cNvPr id="3" name="Text Placeholder 2"/>
          <p:cNvSpPr>
            <a:spLocks noGrp="1"/>
          </p:cNvSpPr>
          <p:nvPr>
            <p:ph type="body" idx="1"/>
          </p:nvPr>
        </p:nvSpPr>
        <p:spPr>
          <a:xfrm>
            <a:off x="1522413" y="4876800"/>
            <a:ext cx="8229598"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lvl1pPr>
              <a:defRPr>
                <a:solidFill>
                  <a:schemeClr val="tx1"/>
                </a:solidFill>
              </a:defRPr>
            </a:lvl1pPr>
          </a:lstStyle>
          <a:p>
            <a:fld id="{8E36636D-D922-432D-A958-524484B5923D}" type="datetimeFigureOut">
              <a:rPr lang="fr-FR"/>
              <a:pPr/>
              <a:t>30/11/2015</a:t>
            </a:fld>
            <a:endParaRPr/>
          </a:p>
        </p:txBody>
      </p:sp>
      <p:sp>
        <p:nvSpPr>
          <p:cNvPr id="5" name="Footer Placeholder 4"/>
          <p:cNvSpPr>
            <a:spLocks noGrp="1"/>
          </p:cNvSpPr>
          <p:nvPr>
            <p:ph type="ftr" sz="quarter" idx="11"/>
          </p:nvPr>
        </p:nvSpPr>
        <p:spPr/>
        <p:txBody>
          <a:bodyPr/>
          <a:lstStyle>
            <a:lvl1pPr>
              <a:defRPr>
                <a:solidFill>
                  <a:schemeClr val="tx1"/>
                </a:solidFill>
              </a:defRPr>
            </a:lvl1pPr>
          </a:lstStyle>
          <a:p>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F28FB93-0A08-4E7D-8E63-9EFA29F1E093}" type="slidenum">
              <a:rPr/>
              <a:pPr/>
              <a:t>‹N°›</a:t>
            </a:fld>
            <a:endParaRPr/>
          </a:p>
        </p:txBody>
      </p:sp>
    </p:spTree>
    <p:extLst>
      <p:ext uri="{BB962C8B-B14F-4D97-AF65-F5344CB8AC3E}">
        <p14:creationId xmlns:p14="http://schemas.microsoft.com/office/powerpoint/2010/main" val="558729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a:p>
        </p:txBody>
      </p:sp>
      <p:sp>
        <p:nvSpPr>
          <p:cNvPr id="3" name="Content Placeholder 2"/>
          <p:cNvSpPr>
            <a:spLocks noGrp="1"/>
          </p:cNvSpPr>
          <p:nvPr>
            <p:ph sz="half" idx="1"/>
          </p:nvPr>
        </p:nvSpPr>
        <p:spPr>
          <a:xfrm>
            <a:off x="1522413"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Content Placeholder 3"/>
          <p:cNvSpPr>
            <a:spLocks noGrp="1"/>
          </p:cNvSpPr>
          <p:nvPr>
            <p:ph sz="half" idx="2"/>
          </p:nvPr>
        </p:nvSpPr>
        <p:spPr>
          <a:xfrm>
            <a:off x="6230849"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Date Placeholder 4"/>
          <p:cNvSpPr>
            <a:spLocks noGrp="1"/>
          </p:cNvSpPr>
          <p:nvPr>
            <p:ph type="dt" sz="half" idx="10"/>
          </p:nvPr>
        </p:nvSpPr>
        <p:spPr/>
        <p:txBody>
          <a:bodyPr/>
          <a:lstStyle/>
          <a:p>
            <a:fld id="{8E36636D-D922-432D-A958-524484B5923D}" type="datetimeFigureOut">
              <a:rPr lang="fr-FR"/>
              <a:pPr/>
              <a:t>30/11/2015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‹N°›</a:t>
            </a:fld>
            <a:endParaRPr/>
          </a:p>
        </p:txBody>
      </p:sp>
    </p:spTree>
    <p:extLst>
      <p:ext uri="{BB962C8B-B14F-4D97-AF65-F5344CB8AC3E}">
        <p14:creationId xmlns:p14="http://schemas.microsoft.com/office/powerpoint/2010/main" val="1236067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a:p>
        </p:txBody>
      </p:sp>
      <p:sp>
        <p:nvSpPr>
          <p:cNvPr id="3" name="Text Placeholder 2"/>
          <p:cNvSpPr>
            <a:spLocks noGrp="1"/>
          </p:cNvSpPr>
          <p:nvPr>
            <p:ph type="body" idx="1"/>
          </p:nvPr>
        </p:nvSpPr>
        <p:spPr>
          <a:xfrm>
            <a:off x="1522413"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522413"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Text Placeholder 4"/>
          <p:cNvSpPr>
            <a:spLocks noGrp="1"/>
          </p:cNvSpPr>
          <p:nvPr>
            <p:ph type="body" sz="quarter" idx="3"/>
          </p:nvPr>
        </p:nvSpPr>
        <p:spPr>
          <a:xfrm>
            <a:off x="6246814"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46814"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7" name="Date Placeholder 6"/>
          <p:cNvSpPr>
            <a:spLocks noGrp="1"/>
          </p:cNvSpPr>
          <p:nvPr>
            <p:ph type="dt" sz="half" idx="10"/>
          </p:nvPr>
        </p:nvSpPr>
        <p:spPr/>
        <p:txBody>
          <a:bodyPr/>
          <a:lstStyle/>
          <a:p>
            <a:fld id="{8E36636D-D922-432D-A958-524484B5923D}" type="datetimeFigureOut">
              <a:rPr lang="fr-FR"/>
              <a:pPr/>
              <a:t>30/11/2015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DF28FB93-0A08-4E7D-8E63-9EFA29F1E093}" type="slidenum">
              <a:rPr/>
              <a:pPr/>
              <a:t>‹N°›</a:t>
            </a:fld>
            <a:endParaRPr/>
          </a:p>
        </p:txBody>
      </p:sp>
    </p:spTree>
    <p:extLst>
      <p:ext uri="{BB962C8B-B14F-4D97-AF65-F5344CB8AC3E}">
        <p14:creationId xmlns:p14="http://schemas.microsoft.com/office/powerpoint/2010/main" val="1436762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a:p>
        </p:txBody>
      </p:sp>
      <p:sp>
        <p:nvSpPr>
          <p:cNvPr id="3" name="Date Placeholder 2"/>
          <p:cNvSpPr>
            <a:spLocks noGrp="1"/>
          </p:cNvSpPr>
          <p:nvPr>
            <p:ph type="dt" sz="half" idx="10"/>
          </p:nvPr>
        </p:nvSpPr>
        <p:spPr/>
        <p:txBody>
          <a:bodyPr/>
          <a:lstStyle/>
          <a:p>
            <a:fld id="{8E36636D-D922-432D-A958-524484B5923D}" type="datetimeFigureOut">
              <a:rPr lang="fr-FR"/>
              <a:pPr/>
              <a:t>30/11/2015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DF28FB93-0A08-4E7D-8E63-9EFA29F1E093}" type="slidenum">
              <a:rPr/>
              <a:pPr/>
              <a:t>‹N°›</a:t>
            </a:fld>
            <a:endParaRPr/>
          </a:p>
        </p:txBody>
      </p:sp>
    </p:spTree>
    <p:extLst>
      <p:ext uri="{BB962C8B-B14F-4D97-AF65-F5344CB8AC3E}">
        <p14:creationId xmlns:p14="http://schemas.microsoft.com/office/powerpoint/2010/main" val="3023199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grpSp>
        <p:nvGrpSpPr>
          <p:cNvPr id="6" name="bottom graphic"/>
          <p:cNvGrpSpPr/>
          <p:nvPr/>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fld id="{8E36636D-D922-432D-A958-524484B5923D}" type="datetimeFigureOut">
              <a:rPr lang="fr-FR"/>
              <a:pPr/>
              <a:t>30/11/2015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DF28FB93-0A08-4E7D-8E63-9EFA29F1E093}" type="slidenum">
              <a:rPr/>
              <a:pPr/>
              <a:t>‹N°›</a:t>
            </a:fld>
            <a:endParaRPr/>
          </a:p>
        </p:txBody>
      </p:sp>
    </p:spTree>
    <p:extLst>
      <p:ext uri="{BB962C8B-B14F-4D97-AF65-F5344CB8AC3E}">
        <p14:creationId xmlns:p14="http://schemas.microsoft.com/office/powerpoint/2010/main" val="709611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923214" y="1371600"/>
            <a:ext cx="3124200" cy="2057400"/>
          </a:xfrm>
        </p:spPr>
        <p:txBody>
          <a:bodyPr anchor="b">
            <a:normAutofit/>
          </a:bodyPr>
          <a:lstStyle>
            <a:lvl1pPr algn="l">
              <a:defRPr sz="3200" b="1"/>
            </a:lvl1pPr>
          </a:lstStyle>
          <a:p>
            <a:r>
              <a:rPr lang="fr-FR" smtClean="0"/>
              <a:t>Modifiez le style du titre</a:t>
            </a:r>
            <a:endParaRPr/>
          </a:p>
        </p:txBody>
      </p:sp>
      <p:sp>
        <p:nvSpPr>
          <p:cNvPr id="3" name="Content Placeholder 2"/>
          <p:cNvSpPr>
            <a:spLocks noGrp="1"/>
          </p:cNvSpPr>
          <p:nvPr>
            <p:ph idx="1"/>
          </p:nvPr>
        </p:nvSpPr>
        <p:spPr>
          <a:xfrm>
            <a:off x="1491930" y="1293495"/>
            <a:ext cx="5577840" cy="402336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Text Placeholder 3"/>
          <p:cNvSpPr>
            <a:spLocks noGrp="1"/>
          </p:cNvSpPr>
          <p:nvPr>
            <p:ph type="body" sz="half" idx="2"/>
          </p:nvPr>
        </p:nvSpPr>
        <p:spPr>
          <a:xfrm>
            <a:off x="7923214" y="3536829"/>
            <a:ext cx="3124200" cy="1797169"/>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E36636D-D922-432D-A958-524484B5923D}" type="datetimeFigureOut">
              <a:rPr lang="fr-FR"/>
              <a:pPr/>
              <a:t>30/11/2015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‹N°›</a:t>
            </a:fld>
            <a:endParaRPr/>
          </a:p>
        </p:txBody>
      </p:sp>
    </p:spTree>
    <p:extLst>
      <p:ext uri="{BB962C8B-B14F-4D97-AF65-F5344CB8AC3E}">
        <p14:creationId xmlns:p14="http://schemas.microsoft.com/office/powerpoint/2010/main" val="1933866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923214" y="1371600"/>
            <a:ext cx="3124200" cy="2057400"/>
          </a:xfrm>
        </p:spPr>
        <p:txBody>
          <a:bodyPr anchor="b">
            <a:normAutofit/>
          </a:bodyPr>
          <a:lstStyle>
            <a:lvl1pPr algn="l">
              <a:defRPr sz="3200" b="0"/>
            </a:lvl1pPr>
          </a:lstStyle>
          <a:p>
            <a:r>
              <a:rPr lang="fr-FR" smtClean="0"/>
              <a:t>Modifiez le style du titre</a:t>
            </a:r>
            <a:endParaRPr/>
          </a:p>
        </p:txBody>
      </p:sp>
      <p:sp>
        <p:nvSpPr>
          <p:cNvPr id="3" name="Picture Placeholder 2"/>
          <p:cNvSpPr>
            <a:spLocks noGrp="1"/>
          </p:cNvSpPr>
          <p:nvPr>
            <p:ph type="pic" idx="1"/>
          </p:nvPr>
        </p:nvSpPr>
        <p:spPr>
          <a:xfrm>
            <a:off x="1400490" y="1202055"/>
            <a:ext cx="5760720" cy="4206240"/>
          </a:xfrm>
          <a:solidFill>
            <a:schemeClr val="bg1">
              <a:lumMod val="95000"/>
            </a:schemeClr>
          </a:solidFill>
        </p:spPr>
        <p:txBody>
          <a:bodyPr tIns="914400">
            <a:normAutofit/>
          </a:bodyPr>
          <a:lstStyle>
            <a:lvl1pPr marL="0" indent="0" algn="ctr">
              <a:spcBef>
                <a:spcPts val="0"/>
              </a:spcBef>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a:p>
        </p:txBody>
      </p:sp>
      <p:sp>
        <p:nvSpPr>
          <p:cNvPr id="4" name="Text Placeholder 3"/>
          <p:cNvSpPr>
            <a:spLocks noGrp="1"/>
          </p:cNvSpPr>
          <p:nvPr>
            <p:ph type="body" sz="half" idx="2"/>
          </p:nvPr>
        </p:nvSpPr>
        <p:spPr>
          <a:xfrm>
            <a:off x="7923214" y="3536829"/>
            <a:ext cx="3124200" cy="1797171"/>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E36636D-D922-432D-A958-524484B5923D}" type="datetimeFigureOut">
              <a:rPr lang="fr-FR"/>
              <a:pPr/>
              <a:t>30/11/2015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‹N°›</a:t>
            </a:fld>
            <a:endParaRPr/>
          </a:p>
        </p:txBody>
      </p:sp>
    </p:spTree>
    <p:extLst>
      <p:ext uri="{BB962C8B-B14F-4D97-AF65-F5344CB8AC3E}">
        <p14:creationId xmlns:p14="http://schemas.microsoft.com/office/powerpoint/2010/main" val="1896842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bottom graphic"/>
          <p:cNvGrpSpPr/>
          <p:nvPr/>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0" name="top graphic"/>
          <p:cNvGrpSpPr/>
          <p:nvPr/>
        </p:nvGrpSpPr>
        <p:grpSpPr>
          <a:xfrm>
            <a:off x="1279" y="0"/>
            <a:ext cx="12188952" cy="320040"/>
            <a:chOff x="1279" y="0"/>
            <a:chExt cx="12188952" cy="320040"/>
          </a:xfrm>
        </p:grpSpPr>
        <p:sp>
          <p:nvSpPr>
            <p:cNvPr id="11" name="Rectangle 10"/>
            <p:cNvSpPr/>
            <p:nvPr/>
          </p:nvSpPr>
          <p:spPr>
            <a:xfrm>
              <a:off x="1279" y="0"/>
              <a:ext cx="12188952" cy="1702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1279" y="170234"/>
              <a:ext cx="12188952" cy="1498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279" y="231421"/>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522876" y="609600"/>
            <a:ext cx="9143538" cy="1066800"/>
          </a:xfrm>
          <a:prstGeom prst="rect">
            <a:avLst/>
          </a:prstGeom>
        </p:spPr>
        <p:txBody>
          <a:bodyPr vert="horz" lIns="91440" tIns="45720" rIns="91440" bIns="45720" rtlCol="0" anchor="b">
            <a:normAutofit/>
          </a:bodyPr>
          <a:lstStyle/>
          <a:p>
            <a:r>
              <a:rPr lang="fr-FR" smtClean="0"/>
              <a:t>Modifiez le style du titre</a:t>
            </a:r>
            <a:endParaRPr/>
          </a:p>
        </p:txBody>
      </p:sp>
      <p:sp>
        <p:nvSpPr>
          <p:cNvPr id="3" name="Text Placeholder 2"/>
          <p:cNvSpPr>
            <a:spLocks noGrp="1"/>
          </p:cNvSpPr>
          <p:nvPr>
            <p:ph type="body" idx="1"/>
          </p:nvPr>
        </p:nvSpPr>
        <p:spPr>
          <a:xfrm>
            <a:off x="1522876" y="1905000"/>
            <a:ext cx="9143538" cy="41148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2"/>
          </p:nvPr>
        </p:nvSpPr>
        <p:spPr>
          <a:xfrm>
            <a:off x="7994363" y="6516865"/>
            <a:ext cx="1327622" cy="228600"/>
          </a:xfrm>
          <a:prstGeom prst="rect">
            <a:avLst/>
          </a:prstGeom>
        </p:spPr>
        <p:txBody>
          <a:bodyPr vert="horz" lIns="91440" tIns="45720" rIns="91440" bIns="45720" rtlCol="0" anchor="ctr"/>
          <a:lstStyle>
            <a:lvl1pPr algn="r">
              <a:defRPr sz="800">
                <a:solidFill>
                  <a:schemeClr val="bg1"/>
                </a:solidFill>
              </a:defRPr>
            </a:lvl1pPr>
          </a:lstStyle>
          <a:p>
            <a:fld id="{8E36636D-D922-432D-A958-524484B5923D}" type="datetimeFigureOut">
              <a:rPr lang="fr-FR"/>
              <a:pPr/>
              <a:t>30/11/2015</a:t>
            </a:fld>
            <a:endParaRPr/>
          </a:p>
        </p:txBody>
      </p:sp>
      <p:sp>
        <p:nvSpPr>
          <p:cNvPr id="5" name="Footer Placeholder 4"/>
          <p:cNvSpPr>
            <a:spLocks noGrp="1"/>
          </p:cNvSpPr>
          <p:nvPr>
            <p:ph type="ftr" sz="quarter" idx="3"/>
          </p:nvPr>
        </p:nvSpPr>
        <p:spPr>
          <a:xfrm>
            <a:off x="1507498" y="6516865"/>
            <a:ext cx="6062145" cy="228600"/>
          </a:xfrm>
          <a:prstGeom prst="rect">
            <a:avLst/>
          </a:prstGeom>
        </p:spPr>
        <p:txBody>
          <a:bodyPr vert="horz" lIns="91440" tIns="45720" rIns="91440" bIns="45720" rtlCol="0" anchor="ctr"/>
          <a:lstStyle>
            <a:lvl1pPr algn="l">
              <a:defRPr sz="800" cap="all" baseline="0">
                <a:solidFill>
                  <a:schemeClr val="bg1"/>
                </a:solidFill>
              </a:defRPr>
            </a:lvl1pPr>
          </a:lstStyle>
          <a:p>
            <a:endParaRPr/>
          </a:p>
        </p:txBody>
      </p:sp>
      <p:sp>
        <p:nvSpPr>
          <p:cNvPr id="6" name="Slide Number Placeholder 5"/>
          <p:cNvSpPr>
            <a:spLocks noGrp="1"/>
          </p:cNvSpPr>
          <p:nvPr>
            <p:ph type="sldNum" sz="quarter" idx="4"/>
          </p:nvPr>
        </p:nvSpPr>
        <p:spPr>
          <a:xfrm>
            <a:off x="9730094" y="6516865"/>
            <a:ext cx="936319" cy="228600"/>
          </a:xfrm>
          <a:prstGeom prst="rect">
            <a:avLst/>
          </a:prstGeom>
        </p:spPr>
        <p:txBody>
          <a:bodyPr vert="horz" lIns="91440" tIns="45720" rIns="91440" bIns="45720" rtlCol="0" anchor="ctr"/>
          <a:lstStyle>
            <a:lvl1pPr algn="r">
              <a:defRPr sz="800">
                <a:solidFill>
                  <a:schemeClr val="bg1"/>
                </a:solidFill>
              </a:defRPr>
            </a:lvl1pPr>
          </a:lstStyle>
          <a:p>
            <a:fld id="{DF28FB93-0A08-4E7D-8E63-9EFA29F1E093}" type="slidenum">
              <a:rPr/>
              <a:pPr/>
              <a:t>‹N°›</a:t>
            </a:fld>
            <a:endParaRPr/>
          </a:p>
        </p:txBody>
      </p:sp>
    </p:spTree>
    <p:extLst>
      <p:ext uri="{BB962C8B-B14F-4D97-AF65-F5344CB8AC3E}">
        <p14:creationId xmlns:p14="http://schemas.microsoft.com/office/powerpoint/2010/main" val="2208845168"/>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accent1"/>
          </a:solidFill>
          <a:latin typeface="+mj-lt"/>
          <a:ea typeface="+mj-ea"/>
          <a:cs typeface="+mj-cs"/>
        </a:defRPr>
      </a:lvl1pPr>
    </p:titleStyle>
    <p:body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3.xml"/><Relationship Id="rId7" Type="http://schemas.openxmlformats.org/officeDocument/2006/relationships/image" Target="../media/image2.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hyperlink" Target="http://teachpsych.org/otrp/resources/index.php" TargetMode="External"/><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image" Target="../media/image3.png"/><Relationship Id="rId4"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tags" Target="../tags/tag34.xml"/><Relationship Id="rId7" Type="http://schemas.openxmlformats.org/officeDocument/2006/relationships/image" Target="../media/image3.png"/><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notesSlide" Target="../notesSlides/notesSlide10.xml"/><Relationship Id="rId5" Type="http://schemas.openxmlformats.org/officeDocument/2006/relationships/slideLayout" Target="../slideLayouts/slideLayout2.xml"/><Relationship Id="rId4" Type="http://schemas.openxmlformats.org/officeDocument/2006/relationships/tags" Target="../tags/tag35.xml"/></Relationships>
</file>

<file path=ppt/slides/_rels/slide12.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image" Target="../media/image3.png"/><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image" Target="../media/image3.png"/><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image" Target="../media/image3.png"/><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image" Target="../media/image3.png"/><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5" Type="http://schemas.openxmlformats.org/officeDocument/2006/relationships/image" Target="../media/image3.png"/><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image" Target="../media/image3.png"/><Relationship Id="rId5" Type="http://schemas.openxmlformats.org/officeDocument/2006/relationships/slideLayout" Target="../slideLayouts/slideLayout2.xml"/><Relationship Id="rId4" Type="http://schemas.openxmlformats.org/officeDocument/2006/relationships/tags" Target="../tags/tag54.xml"/></Relationships>
</file>

<file path=ppt/slides/_rels/slide18.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image" Target="../media/image3.png"/><Relationship Id="rId5" Type="http://schemas.openxmlformats.org/officeDocument/2006/relationships/notesSlide" Target="../notesSlides/notesSlide11.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60.xml"/><Relationship Id="rId7" Type="http://schemas.openxmlformats.org/officeDocument/2006/relationships/notesSlide" Target="../notesSlides/notesSlide12.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Layout" Target="../slideLayouts/slideLayout2.xml"/><Relationship Id="rId5" Type="http://schemas.openxmlformats.org/officeDocument/2006/relationships/tags" Target="../tags/tag62.xml"/><Relationship Id="rId4" Type="http://schemas.openxmlformats.org/officeDocument/2006/relationships/tags" Target="../tags/tag61.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image" Target="../media/image3.pn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notesSlide" Target="../notesSlides/notesSlide2.xml"/><Relationship Id="rId5" Type="http://schemas.openxmlformats.org/officeDocument/2006/relationships/slideLayout" Target="../slideLayouts/slideLayout1.xml"/><Relationship Id="rId4" Type="http://schemas.openxmlformats.org/officeDocument/2006/relationships/tags" Target="../tags/tag7.xml"/></Relationships>
</file>

<file path=ppt/slides/_rels/slide20.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image" Target="../media/image3.png"/><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image" Target="../media/image3.png"/><Relationship Id="rId5" Type="http://schemas.openxmlformats.org/officeDocument/2006/relationships/slideLayout" Target="../slideLayouts/slideLayout2.xml"/><Relationship Id="rId4" Type="http://schemas.openxmlformats.org/officeDocument/2006/relationships/tags" Target="../tags/tag69.xml"/></Relationships>
</file>

<file path=ppt/slides/_rels/slide22.xml.rels><?xml version="1.0" encoding="UTF-8" standalone="yes"?>
<Relationships xmlns="http://schemas.openxmlformats.org/package/2006/relationships"><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 Id="rId5" Type="http://schemas.openxmlformats.org/officeDocument/2006/relationships/image" Target="../media/image3.png"/><Relationship Id="rId4"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tags" Target="../tags/tag73.xml"/><Relationship Id="rId5" Type="http://schemas.openxmlformats.org/officeDocument/2006/relationships/image" Target="../media/image3.png"/><Relationship Id="rId4"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ags" Target="../tags/tag76.xml"/><Relationship Id="rId5" Type="http://schemas.openxmlformats.org/officeDocument/2006/relationships/image" Target="../media/image3.png"/><Relationship Id="rId4"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tags" Target="../tags/tag81.xml"/><Relationship Id="rId7" Type="http://schemas.openxmlformats.org/officeDocument/2006/relationships/image" Target="../media/image3.png"/><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slideLayout" Target="../slideLayouts/slideLayout2.xml"/><Relationship Id="rId5" Type="http://schemas.openxmlformats.org/officeDocument/2006/relationships/tags" Target="../tags/tag83.xml"/><Relationship Id="rId4" Type="http://schemas.openxmlformats.org/officeDocument/2006/relationships/tags" Target="../tags/tag82.xml"/></Relationships>
</file>

<file path=ppt/slides/_rels/slide26.xml.rels><?xml version="1.0" encoding="UTF-8" standalone="yes"?>
<Relationships xmlns="http://schemas.openxmlformats.org/package/2006/relationships"><Relationship Id="rId3" Type="http://schemas.openxmlformats.org/officeDocument/2006/relationships/tags" Target="../tags/tag86.xml"/><Relationship Id="rId2" Type="http://schemas.openxmlformats.org/officeDocument/2006/relationships/tags" Target="../tags/tag85.xml"/><Relationship Id="rId1" Type="http://schemas.openxmlformats.org/officeDocument/2006/relationships/tags" Target="../tags/tag84.xml"/><Relationship Id="rId5" Type="http://schemas.openxmlformats.org/officeDocument/2006/relationships/image" Target="../media/image3.png"/><Relationship Id="rId4"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tags" Target="../tags/tag89.xml"/><Relationship Id="rId2" Type="http://schemas.openxmlformats.org/officeDocument/2006/relationships/tags" Target="../tags/tag88.xml"/><Relationship Id="rId1" Type="http://schemas.openxmlformats.org/officeDocument/2006/relationships/tags" Target="../tags/tag87.xml"/><Relationship Id="rId5" Type="http://schemas.openxmlformats.org/officeDocument/2006/relationships/image" Target="../media/image3.png"/><Relationship Id="rId4"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tags" Target="../tags/tag92.xml"/><Relationship Id="rId7" Type="http://schemas.openxmlformats.org/officeDocument/2006/relationships/image" Target="../media/image3.png"/><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slideLayout" Target="../slideLayouts/slideLayout2.xml"/><Relationship Id="rId5" Type="http://schemas.openxmlformats.org/officeDocument/2006/relationships/tags" Target="../tags/tag94.xml"/><Relationship Id="rId4" Type="http://schemas.openxmlformats.org/officeDocument/2006/relationships/tags" Target="../tags/tag93.xml"/></Relationships>
</file>

<file path=ppt/slides/_rels/slide29.xml.rels><?xml version="1.0" encoding="UTF-8" standalone="yes"?>
<Relationships xmlns="http://schemas.openxmlformats.org/package/2006/relationships"><Relationship Id="rId3" Type="http://schemas.openxmlformats.org/officeDocument/2006/relationships/tags" Target="../tags/tag97.xml"/><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image" Target="../media/image3.png"/><Relationship Id="rId5" Type="http://schemas.openxmlformats.org/officeDocument/2006/relationships/slideLayout" Target="../slideLayouts/slideLayout2.xml"/><Relationship Id="rId4" Type="http://schemas.openxmlformats.org/officeDocument/2006/relationships/tags" Target="../tags/tag98.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image" Target="../media/image3.pn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hyperlink" Target="http://www.freetranslation.com/" TargetMode="Externa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tags" Target="../tags/tag101.xml"/><Relationship Id="rId7" Type="http://schemas.openxmlformats.org/officeDocument/2006/relationships/image" Target="../media/image3.png"/><Relationship Id="rId2" Type="http://schemas.openxmlformats.org/officeDocument/2006/relationships/tags" Target="../tags/tag100.xml"/><Relationship Id="rId1" Type="http://schemas.openxmlformats.org/officeDocument/2006/relationships/tags" Target="../tags/tag99.xml"/><Relationship Id="rId6" Type="http://schemas.openxmlformats.org/officeDocument/2006/relationships/slideLayout" Target="../slideLayouts/slideLayout2.xml"/><Relationship Id="rId5" Type="http://schemas.openxmlformats.org/officeDocument/2006/relationships/tags" Target="../tags/tag103.xml"/><Relationship Id="rId4" Type="http://schemas.openxmlformats.org/officeDocument/2006/relationships/tags" Target="../tags/tag102.xml"/></Relationships>
</file>

<file path=ppt/slides/_rels/slide31.xml.rels><?xml version="1.0" encoding="UTF-8" standalone="yes"?>
<Relationships xmlns="http://schemas.openxmlformats.org/package/2006/relationships"><Relationship Id="rId3" Type="http://schemas.openxmlformats.org/officeDocument/2006/relationships/tags" Target="../tags/tag106.xml"/><Relationship Id="rId7" Type="http://schemas.openxmlformats.org/officeDocument/2006/relationships/image" Target="../media/image3.png"/><Relationship Id="rId2" Type="http://schemas.openxmlformats.org/officeDocument/2006/relationships/tags" Target="../tags/tag105.xml"/><Relationship Id="rId1" Type="http://schemas.openxmlformats.org/officeDocument/2006/relationships/tags" Target="../tags/tag104.xml"/><Relationship Id="rId6" Type="http://schemas.openxmlformats.org/officeDocument/2006/relationships/slideLayout" Target="../slideLayouts/slideLayout2.xml"/><Relationship Id="rId5" Type="http://schemas.openxmlformats.org/officeDocument/2006/relationships/tags" Target="../tags/tag108.xml"/><Relationship Id="rId4" Type="http://schemas.openxmlformats.org/officeDocument/2006/relationships/tags" Target="../tags/tag107.xml"/></Relationships>
</file>

<file path=ppt/slides/_rels/slide32.xml.rels><?xml version="1.0" encoding="UTF-8" standalone="yes"?>
<Relationships xmlns="http://schemas.openxmlformats.org/package/2006/relationships"><Relationship Id="rId3" Type="http://schemas.openxmlformats.org/officeDocument/2006/relationships/tags" Target="../tags/tag111.xml"/><Relationship Id="rId7" Type="http://schemas.openxmlformats.org/officeDocument/2006/relationships/image" Target="../media/image3.png"/><Relationship Id="rId2" Type="http://schemas.openxmlformats.org/officeDocument/2006/relationships/tags" Target="../tags/tag110.xml"/><Relationship Id="rId1" Type="http://schemas.openxmlformats.org/officeDocument/2006/relationships/tags" Target="../tags/tag109.xml"/><Relationship Id="rId6" Type="http://schemas.openxmlformats.org/officeDocument/2006/relationships/slideLayout" Target="../slideLayouts/slideLayout2.xml"/><Relationship Id="rId5" Type="http://schemas.openxmlformats.org/officeDocument/2006/relationships/tags" Target="../tags/tag113.xml"/><Relationship Id="rId4" Type="http://schemas.openxmlformats.org/officeDocument/2006/relationships/tags" Target="../tags/tag112.xml"/></Relationships>
</file>

<file path=ppt/slides/_rels/slide33.xml.rels><?xml version="1.0" encoding="UTF-8" standalone="yes"?>
<Relationships xmlns="http://schemas.openxmlformats.org/package/2006/relationships"><Relationship Id="rId3" Type="http://schemas.openxmlformats.org/officeDocument/2006/relationships/tags" Target="../tags/tag116.xml"/><Relationship Id="rId7" Type="http://schemas.openxmlformats.org/officeDocument/2006/relationships/image" Target="../media/image3.png"/><Relationship Id="rId2" Type="http://schemas.openxmlformats.org/officeDocument/2006/relationships/tags" Target="../tags/tag115.xml"/><Relationship Id="rId1" Type="http://schemas.openxmlformats.org/officeDocument/2006/relationships/tags" Target="../tags/tag114.xml"/><Relationship Id="rId6" Type="http://schemas.openxmlformats.org/officeDocument/2006/relationships/slideLayout" Target="../slideLayouts/slideLayout2.xml"/><Relationship Id="rId5" Type="http://schemas.openxmlformats.org/officeDocument/2006/relationships/tags" Target="../tags/tag118.xml"/><Relationship Id="rId4" Type="http://schemas.openxmlformats.org/officeDocument/2006/relationships/tags" Target="../tags/tag117.xml"/></Relationships>
</file>

<file path=ppt/slides/_rels/slide34.xml.rels><?xml version="1.0" encoding="UTF-8" standalone="yes"?>
<Relationships xmlns="http://schemas.openxmlformats.org/package/2006/relationships"><Relationship Id="rId3" Type="http://schemas.openxmlformats.org/officeDocument/2006/relationships/tags" Target="../tags/tag121.xml"/><Relationship Id="rId7" Type="http://schemas.openxmlformats.org/officeDocument/2006/relationships/image" Target="../media/image3.png"/><Relationship Id="rId2" Type="http://schemas.openxmlformats.org/officeDocument/2006/relationships/tags" Target="../tags/tag120.xml"/><Relationship Id="rId1" Type="http://schemas.openxmlformats.org/officeDocument/2006/relationships/tags" Target="../tags/tag119.xml"/><Relationship Id="rId6" Type="http://schemas.openxmlformats.org/officeDocument/2006/relationships/slideLayout" Target="../slideLayouts/slideLayout2.xml"/><Relationship Id="rId5" Type="http://schemas.openxmlformats.org/officeDocument/2006/relationships/tags" Target="../tags/tag123.xml"/><Relationship Id="rId4" Type="http://schemas.openxmlformats.org/officeDocument/2006/relationships/tags" Target="../tags/tag122.xml"/></Relationships>
</file>

<file path=ppt/slides/_rels/slide3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126.xml"/><Relationship Id="rId7" Type="http://schemas.openxmlformats.org/officeDocument/2006/relationships/notesSlide" Target="../notesSlides/notesSlide13.xml"/><Relationship Id="rId2" Type="http://schemas.openxmlformats.org/officeDocument/2006/relationships/tags" Target="../tags/tag125.xml"/><Relationship Id="rId1" Type="http://schemas.openxmlformats.org/officeDocument/2006/relationships/tags" Target="../tags/tag124.xml"/><Relationship Id="rId6" Type="http://schemas.openxmlformats.org/officeDocument/2006/relationships/slideLayout" Target="../slideLayouts/slideLayout2.xml"/><Relationship Id="rId5" Type="http://schemas.openxmlformats.org/officeDocument/2006/relationships/tags" Target="../tags/tag128.xml"/><Relationship Id="rId4" Type="http://schemas.openxmlformats.org/officeDocument/2006/relationships/tags" Target="../tags/tag127.xml"/></Relationships>
</file>

<file path=ppt/slides/_rels/slide36.xml.rels><?xml version="1.0" encoding="UTF-8" standalone="yes"?>
<Relationships xmlns="http://schemas.openxmlformats.org/package/2006/relationships"><Relationship Id="rId3" Type="http://schemas.openxmlformats.org/officeDocument/2006/relationships/tags" Target="../tags/tag131.xml"/><Relationship Id="rId2" Type="http://schemas.openxmlformats.org/officeDocument/2006/relationships/tags" Target="../tags/tag130.xml"/><Relationship Id="rId1" Type="http://schemas.openxmlformats.org/officeDocument/2006/relationships/tags" Target="../tags/tag129.xml"/><Relationship Id="rId6" Type="http://schemas.openxmlformats.org/officeDocument/2006/relationships/image" Target="../media/image3.png"/><Relationship Id="rId5" Type="http://schemas.openxmlformats.org/officeDocument/2006/relationships/slideLayout" Target="../slideLayouts/slideLayout2.xml"/><Relationship Id="rId4" Type="http://schemas.openxmlformats.org/officeDocument/2006/relationships/tags" Target="../tags/tag132.xml"/></Relationships>
</file>

<file path=ppt/slides/_rels/slide3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135.xml"/><Relationship Id="rId7" Type="http://schemas.openxmlformats.org/officeDocument/2006/relationships/slideLayout" Target="../slideLayouts/slideLayout2.xml"/><Relationship Id="rId2" Type="http://schemas.openxmlformats.org/officeDocument/2006/relationships/tags" Target="../tags/tag134.xml"/><Relationship Id="rId1" Type="http://schemas.openxmlformats.org/officeDocument/2006/relationships/tags" Target="../tags/tag133.xml"/><Relationship Id="rId6" Type="http://schemas.openxmlformats.org/officeDocument/2006/relationships/tags" Target="../tags/tag138.xml"/><Relationship Id="rId5" Type="http://schemas.openxmlformats.org/officeDocument/2006/relationships/tags" Target="../tags/tag137.xml"/><Relationship Id="rId4" Type="http://schemas.openxmlformats.org/officeDocument/2006/relationships/tags" Target="../tags/tag136.xml"/></Relationships>
</file>

<file path=ppt/slides/_rels/slide38.xml.rels><?xml version="1.0" encoding="UTF-8" standalone="yes"?>
<Relationships xmlns="http://schemas.openxmlformats.org/package/2006/relationships"><Relationship Id="rId3" Type="http://schemas.openxmlformats.org/officeDocument/2006/relationships/tags" Target="../tags/tag141.xml"/><Relationship Id="rId7" Type="http://schemas.openxmlformats.org/officeDocument/2006/relationships/image" Target="../media/image3.png"/><Relationship Id="rId2" Type="http://schemas.openxmlformats.org/officeDocument/2006/relationships/tags" Target="../tags/tag140.xml"/><Relationship Id="rId1" Type="http://schemas.openxmlformats.org/officeDocument/2006/relationships/tags" Target="../tags/tag139.xml"/><Relationship Id="rId6" Type="http://schemas.openxmlformats.org/officeDocument/2006/relationships/slideLayout" Target="../slideLayouts/slideLayout2.xml"/><Relationship Id="rId5" Type="http://schemas.openxmlformats.org/officeDocument/2006/relationships/tags" Target="../tags/tag143.xml"/><Relationship Id="rId4" Type="http://schemas.openxmlformats.org/officeDocument/2006/relationships/tags" Target="../tags/tag142.xml"/></Relationships>
</file>

<file path=ppt/slides/_rels/slide39.xml.rels><?xml version="1.0" encoding="UTF-8" standalone="yes"?>
<Relationships xmlns="http://schemas.openxmlformats.org/package/2006/relationships"><Relationship Id="rId3" Type="http://schemas.openxmlformats.org/officeDocument/2006/relationships/tags" Target="../tags/tag146.xml"/><Relationship Id="rId2" Type="http://schemas.openxmlformats.org/officeDocument/2006/relationships/tags" Target="../tags/tag145.xml"/><Relationship Id="rId1" Type="http://schemas.openxmlformats.org/officeDocument/2006/relationships/tags" Target="../tags/tag144.xml"/><Relationship Id="rId6" Type="http://schemas.openxmlformats.org/officeDocument/2006/relationships/image" Target="../media/image3.png"/><Relationship Id="rId5" Type="http://schemas.openxmlformats.org/officeDocument/2006/relationships/slideLayout" Target="../slideLayouts/slideLayout2.xml"/><Relationship Id="rId4" Type="http://schemas.openxmlformats.org/officeDocument/2006/relationships/tags" Target="../tags/tag147.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image" Target="../media/image3.png"/><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150.xml"/><Relationship Id="rId7" Type="http://schemas.openxmlformats.org/officeDocument/2006/relationships/slideLayout" Target="../slideLayouts/slideLayout2.xml"/><Relationship Id="rId2" Type="http://schemas.openxmlformats.org/officeDocument/2006/relationships/tags" Target="../tags/tag149.xml"/><Relationship Id="rId1" Type="http://schemas.openxmlformats.org/officeDocument/2006/relationships/tags" Target="../tags/tag148.xml"/><Relationship Id="rId6" Type="http://schemas.openxmlformats.org/officeDocument/2006/relationships/tags" Target="../tags/tag153.xml"/><Relationship Id="rId5" Type="http://schemas.openxmlformats.org/officeDocument/2006/relationships/tags" Target="../tags/tag152.xml"/><Relationship Id="rId4" Type="http://schemas.openxmlformats.org/officeDocument/2006/relationships/tags" Target="../tags/tag151.xml"/></Relationships>
</file>

<file path=ppt/slides/_rels/slide41.xml.rels><?xml version="1.0" encoding="UTF-8" standalone="yes"?>
<Relationships xmlns="http://schemas.openxmlformats.org/package/2006/relationships"><Relationship Id="rId3" Type="http://schemas.openxmlformats.org/officeDocument/2006/relationships/tags" Target="../tags/tag156.xml"/><Relationship Id="rId2" Type="http://schemas.openxmlformats.org/officeDocument/2006/relationships/tags" Target="../tags/tag155.xml"/><Relationship Id="rId1" Type="http://schemas.openxmlformats.org/officeDocument/2006/relationships/tags" Target="../tags/tag154.xml"/><Relationship Id="rId6" Type="http://schemas.openxmlformats.org/officeDocument/2006/relationships/image" Target="../media/image3.png"/><Relationship Id="rId5" Type="http://schemas.openxmlformats.org/officeDocument/2006/relationships/slideLayout" Target="../slideLayouts/slideLayout2.xml"/><Relationship Id="rId4" Type="http://schemas.openxmlformats.org/officeDocument/2006/relationships/tags" Target="../tags/tag157.xml"/></Relationships>
</file>

<file path=ppt/slides/_rels/slide42.xml.rels><?xml version="1.0" encoding="UTF-8" standalone="yes"?>
<Relationships xmlns="http://schemas.openxmlformats.org/package/2006/relationships"><Relationship Id="rId8" Type="http://schemas.openxmlformats.org/officeDocument/2006/relationships/tags" Target="../tags/tag165.xml"/><Relationship Id="rId3" Type="http://schemas.openxmlformats.org/officeDocument/2006/relationships/tags" Target="../tags/tag160.xml"/><Relationship Id="rId7" Type="http://schemas.openxmlformats.org/officeDocument/2006/relationships/tags" Target="../tags/tag164.xml"/><Relationship Id="rId12" Type="http://schemas.openxmlformats.org/officeDocument/2006/relationships/image" Target="../media/image3.png"/><Relationship Id="rId2" Type="http://schemas.openxmlformats.org/officeDocument/2006/relationships/tags" Target="../tags/tag159.xml"/><Relationship Id="rId1" Type="http://schemas.openxmlformats.org/officeDocument/2006/relationships/tags" Target="../tags/tag158.xml"/><Relationship Id="rId6" Type="http://schemas.openxmlformats.org/officeDocument/2006/relationships/tags" Target="../tags/tag163.xml"/><Relationship Id="rId11" Type="http://schemas.openxmlformats.org/officeDocument/2006/relationships/slideLayout" Target="../slideLayouts/slideLayout2.xml"/><Relationship Id="rId5" Type="http://schemas.openxmlformats.org/officeDocument/2006/relationships/tags" Target="../tags/tag162.xml"/><Relationship Id="rId10" Type="http://schemas.openxmlformats.org/officeDocument/2006/relationships/tags" Target="../tags/tag167.xml"/><Relationship Id="rId4" Type="http://schemas.openxmlformats.org/officeDocument/2006/relationships/tags" Target="../tags/tag161.xml"/><Relationship Id="rId9" Type="http://schemas.openxmlformats.org/officeDocument/2006/relationships/tags" Target="../tags/tag166.xml"/></Relationships>
</file>

<file path=ppt/slides/_rels/slide43.xml.rels><?xml version="1.0" encoding="UTF-8" standalone="yes"?>
<Relationships xmlns="http://schemas.openxmlformats.org/package/2006/relationships"><Relationship Id="rId3" Type="http://schemas.openxmlformats.org/officeDocument/2006/relationships/tags" Target="../tags/tag170.xml"/><Relationship Id="rId2" Type="http://schemas.openxmlformats.org/officeDocument/2006/relationships/tags" Target="../tags/tag169.xml"/><Relationship Id="rId1" Type="http://schemas.openxmlformats.org/officeDocument/2006/relationships/tags" Target="../tags/tag168.xml"/><Relationship Id="rId6" Type="http://schemas.openxmlformats.org/officeDocument/2006/relationships/image" Target="../media/image3.png"/><Relationship Id="rId5" Type="http://schemas.openxmlformats.org/officeDocument/2006/relationships/slideLayout" Target="../slideLayouts/slideLayout2.xml"/><Relationship Id="rId4" Type="http://schemas.openxmlformats.org/officeDocument/2006/relationships/tags" Target="../tags/tag171.xml"/></Relationships>
</file>

<file path=ppt/slides/_rels/slide4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174.xml"/><Relationship Id="rId7" Type="http://schemas.openxmlformats.org/officeDocument/2006/relationships/slideLayout" Target="../slideLayouts/slideLayout2.xml"/><Relationship Id="rId2" Type="http://schemas.openxmlformats.org/officeDocument/2006/relationships/tags" Target="../tags/tag173.xml"/><Relationship Id="rId1" Type="http://schemas.openxmlformats.org/officeDocument/2006/relationships/tags" Target="../tags/tag172.xml"/><Relationship Id="rId6" Type="http://schemas.openxmlformats.org/officeDocument/2006/relationships/tags" Target="../tags/tag177.xml"/><Relationship Id="rId5" Type="http://schemas.openxmlformats.org/officeDocument/2006/relationships/tags" Target="../tags/tag176.xml"/><Relationship Id="rId4" Type="http://schemas.openxmlformats.org/officeDocument/2006/relationships/tags" Target="../tags/tag175.xml"/></Relationships>
</file>

<file path=ppt/slides/_rels/slide45.xml.rels><?xml version="1.0" encoding="UTF-8" standalone="yes"?>
<Relationships xmlns="http://schemas.openxmlformats.org/package/2006/relationships"><Relationship Id="rId3" Type="http://schemas.openxmlformats.org/officeDocument/2006/relationships/tags" Target="../tags/tag180.xml"/><Relationship Id="rId2" Type="http://schemas.openxmlformats.org/officeDocument/2006/relationships/tags" Target="../tags/tag179.xml"/><Relationship Id="rId1" Type="http://schemas.openxmlformats.org/officeDocument/2006/relationships/tags" Target="../tags/tag178.xml"/><Relationship Id="rId5" Type="http://schemas.openxmlformats.org/officeDocument/2006/relationships/image" Target="../media/image3.png"/><Relationship Id="rId4"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tags" Target="../tags/tag183.xml"/><Relationship Id="rId2" Type="http://schemas.openxmlformats.org/officeDocument/2006/relationships/tags" Target="../tags/tag182.xml"/><Relationship Id="rId1" Type="http://schemas.openxmlformats.org/officeDocument/2006/relationships/tags" Target="../tags/tag181.xml"/><Relationship Id="rId6" Type="http://schemas.openxmlformats.org/officeDocument/2006/relationships/image" Target="../media/image3.png"/><Relationship Id="rId5" Type="http://schemas.openxmlformats.org/officeDocument/2006/relationships/slideLayout" Target="../slideLayouts/slideLayout2.xml"/><Relationship Id="rId4" Type="http://schemas.openxmlformats.org/officeDocument/2006/relationships/tags" Target="../tags/tag184.xml"/></Relationships>
</file>

<file path=ppt/slides/_rels/slide47.xml.rels><?xml version="1.0" encoding="UTF-8" standalone="yes"?>
<Relationships xmlns="http://schemas.openxmlformats.org/package/2006/relationships"><Relationship Id="rId3" Type="http://schemas.openxmlformats.org/officeDocument/2006/relationships/tags" Target="../tags/tag187.xml"/><Relationship Id="rId2" Type="http://schemas.openxmlformats.org/officeDocument/2006/relationships/tags" Target="../tags/tag186.xml"/><Relationship Id="rId1" Type="http://schemas.openxmlformats.org/officeDocument/2006/relationships/tags" Target="../tags/tag185.xml"/><Relationship Id="rId5" Type="http://schemas.openxmlformats.org/officeDocument/2006/relationships/image" Target="../media/image3.png"/><Relationship Id="rId4"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tags" Target="../tags/tag190.xml"/><Relationship Id="rId2" Type="http://schemas.openxmlformats.org/officeDocument/2006/relationships/tags" Target="../tags/tag189.xml"/><Relationship Id="rId1" Type="http://schemas.openxmlformats.org/officeDocument/2006/relationships/tags" Target="../tags/tag188.xml"/><Relationship Id="rId5" Type="http://schemas.openxmlformats.org/officeDocument/2006/relationships/image" Target="../media/image3.png"/><Relationship Id="rId4"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tags" Target="../tags/tag193.xml"/><Relationship Id="rId2" Type="http://schemas.openxmlformats.org/officeDocument/2006/relationships/tags" Target="../tags/tag192.xml"/><Relationship Id="rId1" Type="http://schemas.openxmlformats.org/officeDocument/2006/relationships/tags" Target="../tags/tag191.xml"/><Relationship Id="rId5" Type="http://schemas.openxmlformats.org/officeDocument/2006/relationships/image" Target="../media/image3.png"/><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3.png"/><Relationship Id="rId5" Type="http://schemas.openxmlformats.org/officeDocument/2006/relationships/notesSlide" Target="../notesSlides/notesSlide5.xml"/><Relationship Id="rId4"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tags" Target="../tags/tag196.xml"/><Relationship Id="rId2" Type="http://schemas.openxmlformats.org/officeDocument/2006/relationships/tags" Target="../tags/tag195.xml"/><Relationship Id="rId1" Type="http://schemas.openxmlformats.org/officeDocument/2006/relationships/tags" Target="../tags/tag194.xml"/><Relationship Id="rId5" Type="http://schemas.openxmlformats.org/officeDocument/2006/relationships/image" Target="../media/image3.png"/><Relationship Id="rId4"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tags" Target="../tags/tag199.xml"/><Relationship Id="rId7" Type="http://schemas.openxmlformats.org/officeDocument/2006/relationships/image" Target="../media/image3.png"/><Relationship Id="rId2" Type="http://schemas.openxmlformats.org/officeDocument/2006/relationships/tags" Target="../tags/tag198.xml"/><Relationship Id="rId1" Type="http://schemas.openxmlformats.org/officeDocument/2006/relationships/tags" Target="../tags/tag197.xml"/><Relationship Id="rId6" Type="http://schemas.openxmlformats.org/officeDocument/2006/relationships/slideLayout" Target="../slideLayouts/slideLayout2.xml"/><Relationship Id="rId5" Type="http://schemas.openxmlformats.org/officeDocument/2006/relationships/tags" Target="../tags/tag201.xml"/><Relationship Id="rId4" Type="http://schemas.openxmlformats.org/officeDocument/2006/relationships/tags" Target="../tags/tag200.xml"/></Relationships>
</file>

<file path=ppt/slides/_rels/slide52.xml.rels><?xml version="1.0" encoding="UTF-8" standalone="yes"?>
<Relationships xmlns="http://schemas.openxmlformats.org/package/2006/relationships"><Relationship Id="rId3" Type="http://schemas.openxmlformats.org/officeDocument/2006/relationships/tags" Target="../tags/tag204.xml"/><Relationship Id="rId2" Type="http://schemas.openxmlformats.org/officeDocument/2006/relationships/tags" Target="../tags/tag203.xml"/><Relationship Id="rId1" Type="http://schemas.openxmlformats.org/officeDocument/2006/relationships/tags" Target="../tags/tag202.xml"/><Relationship Id="rId6" Type="http://schemas.openxmlformats.org/officeDocument/2006/relationships/image" Target="../media/image3.png"/><Relationship Id="rId5" Type="http://schemas.openxmlformats.org/officeDocument/2006/relationships/slideLayout" Target="../slideLayouts/slideLayout2.xml"/><Relationship Id="rId4" Type="http://schemas.openxmlformats.org/officeDocument/2006/relationships/tags" Target="../tags/tag205.xml"/></Relationships>
</file>

<file path=ppt/slides/_rels/slide53.xml.rels><?xml version="1.0" encoding="UTF-8" standalone="yes"?>
<Relationships xmlns="http://schemas.openxmlformats.org/package/2006/relationships"><Relationship Id="rId3" Type="http://schemas.openxmlformats.org/officeDocument/2006/relationships/tags" Target="../tags/tag208.xml"/><Relationship Id="rId7" Type="http://schemas.openxmlformats.org/officeDocument/2006/relationships/image" Target="../media/image3.png"/><Relationship Id="rId2" Type="http://schemas.openxmlformats.org/officeDocument/2006/relationships/tags" Target="../tags/tag207.xml"/><Relationship Id="rId1" Type="http://schemas.openxmlformats.org/officeDocument/2006/relationships/tags" Target="../tags/tag206.xml"/><Relationship Id="rId6" Type="http://schemas.openxmlformats.org/officeDocument/2006/relationships/slideLayout" Target="../slideLayouts/slideLayout2.xml"/><Relationship Id="rId5" Type="http://schemas.openxmlformats.org/officeDocument/2006/relationships/tags" Target="../tags/tag210.xml"/><Relationship Id="rId4" Type="http://schemas.openxmlformats.org/officeDocument/2006/relationships/tags" Target="../tags/tag209.xml"/></Relationships>
</file>

<file path=ppt/slides/_rels/slide54.xml.rels><?xml version="1.0" encoding="UTF-8" standalone="yes"?>
<Relationships xmlns="http://schemas.openxmlformats.org/package/2006/relationships"><Relationship Id="rId3" Type="http://schemas.openxmlformats.org/officeDocument/2006/relationships/tags" Target="../tags/tag213.xml"/><Relationship Id="rId2" Type="http://schemas.openxmlformats.org/officeDocument/2006/relationships/tags" Target="../tags/tag212.xml"/><Relationship Id="rId1" Type="http://schemas.openxmlformats.org/officeDocument/2006/relationships/tags" Target="../tags/tag211.xml"/><Relationship Id="rId5" Type="http://schemas.openxmlformats.org/officeDocument/2006/relationships/image" Target="../media/image3.png"/><Relationship Id="rId4"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tags" Target="../tags/tag216.xml"/><Relationship Id="rId2" Type="http://schemas.openxmlformats.org/officeDocument/2006/relationships/tags" Target="../tags/tag215.xml"/><Relationship Id="rId1" Type="http://schemas.openxmlformats.org/officeDocument/2006/relationships/tags" Target="../tags/tag214.xml"/><Relationship Id="rId5" Type="http://schemas.openxmlformats.org/officeDocument/2006/relationships/image" Target="../media/image3.png"/><Relationship Id="rId4"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tags" Target="../tags/tag219.xml"/><Relationship Id="rId7" Type="http://schemas.openxmlformats.org/officeDocument/2006/relationships/image" Target="../media/image3.png"/><Relationship Id="rId2" Type="http://schemas.openxmlformats.org/officeDocument/2006/relationships/tags" Target="../tags/tag218.xml"/><Relationship Id="rId1" Type="http://schemas.openxmlformats.org/officeDocument/2006/relationships/tags" Target="../tags/tag217.xml"/><Relationship Id="rId6" Type="http://schemas.openxmlformats.org/officeDocument/2006/relationships/slideLayout" Target="../slideLayouts/slideLayout2.xml"/><Relationship Id="rId5" Type="http://schemas.openxmlformats.org/officeDocument/2006/relationships/tags" Target="../tags/tag221.xml"/><Relationship Id="rId4" Type="http://schemas.openxmlformats.org/officeDocument/2006/relationships/tags" Target="../tags/tag220.xml"/></Relationships>
</file>

<file path=ppt/slides/_rels/slide57.xml.rels><?xml version="1.0" encoding="UTF-8" standalone="yes"?>
<Relationships xmlns="http://schemas.openxmlformats.org/package/2006/relationships"><Relationship Id="rId3" Type="http://schemas.openxmlformats.org/officeDocument/2006/relationships/tags" Target="../tags/tag224.xml"/><Relationship Id="rId2" Type="http://schemas.openxmlformats.org/officeDocument/2006/relationships/tags" Target="../tags/tag223.xml"/><Relationship Id="rId1" Type="http://schemas.openxmlformats.org/officeDocument/2006/relationships/tags" Target="../tags/tag222.xml"/><Relationship Id="rId6" Type="http://schemas.openxmlformats.org/officeDocument/2006/relationships/image" Target="../media/image3.png"/><Relationship Id="rId5" Type="http://schemas.openxmlformats.org/officeDocument/2006/relationships/notesSlide" Target="../notesSlides/notesSlide14.xml"/><Relationship Id="rId4"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tags" Target="../tags/tag227.xml"/><Relationship Id="rId7" Type="http://schemas.openxmlformats.org/officeDocument/2006/relationships/image" Target="../media/image3.png"/><Relationship Id="rId2" Type="http://schemas.openxmlformats.org/officeDocument/2006/relationships/tags" Target="../tags/tag226.xml"/><Relationship Id="rId1" Type="http://schemas.openxmlformats.org/officeDocument/2006/relationships/tags" Target="../tags/tag225.xml"/><Relationship Id="rId6" Type="http://schemas.openxmlformats.org/officeDocument/2006/relationships/slideLayout" Target="../slideLayouts/slideLayout2.xml"/><Relationship Id="rId5" Type="http://schemas.openxmlformats.org/officeDocument/2006/relationships/tags" Target="../tags/tag229.xml"/><Relationship Id="rId4" Type="http://schemas.openxmlformats.org/officeDocument/2006/relationships/tags" Target="../tags/tag228.xml"/></Relationships>
</file>

<file path=ppt/slides/_rels/slide59.xml.rels><?xml version="1.0" encoding="UTF-8" standalone="yes"?>
<Relationships xmlns="http://schemas.openxmlformats.org/package/2006/relationships"><Relationship Id="rId3" Type="http://schemas.openxmlformats.org/officeDocument/2006/relationships/tags" Target="../tags/tag232.xml"/><Relationship Id="rId2" Type="http://schemas.openxmlformats.org/officeDocument/2006/relationships/tags" Target="../tags/tag231.xml"/><Relationship Id="rId1" Type="http://schemas.openxmlformats.org/officeDocument/2006/relationships/tags" Target="../tags/tag230.xml"/><Relationship Id="rId5" Type="http://schemas.openxmlformats.org/officeDocument/2006/relationships/image" Target="../media/image3.png"/><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image" Target="../media/image3.png"/><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235.xml"/><Relationship Id="rId7" Type="http://schemas.openxmlformats.org/officeDocument/2006/relationships/tags" Target="../tags/tag239.xml"/><Relationship Id="rId2" Type="http://schemas.openxmlformats.org/officeDocument/2006/relationships/tags" Target="../tags/tag234.xml"/><Relationship Id="rId1" Type="http://schemas.openxmlformats.org/officeDocument/2006/relationships/tags" Target="../tags/tag233.xml"/><Relationship Id="rId6" Type="http://schemas.openxmlformats.org/officeDocument/2006/relationships/tags" Target="../tags/tag238.xml"/><Relationship Id="rId5" Type="http://schemas.openxmlformats.org/officeDocument/2006/relationships/tags" Target="../tags/tag237.xml"/><Relationship Id="rId10" Type="http://schemas.openxmlformats.org/officeDocument/2006/relationships/image" Target="../media/image4.jpeg"/><Relationship Id="rId4" Type="http://schemas.openxmlformats.org/officeDocument/2006/relationships/tags" Target="../tags/tag236.xml"/><Relationship Id="rId9" Type="http://schemas.openxmlformats.org/officeDocument/2006/relationships/image" Target="../media/image3.png"/></Relationships>
</file>

<file path=ppt/slides/_rels/slide61.xml.rels><?xml version="1.0" encoding="UTF-8" standalone="yes"?>
<Relationships xmlns="http://schemas.openxmlformats.org/package/2006/relationships"><Relationship Id="rId3" Type="http://schemas.openxmlformats.org/officeDocument/2006/relationships/tags" Target="../tags/tag242.xml"/><Relationship Id="rId2" Type="http://schemas.openxmlformats.org/officeDocument/2006/relationships/tags" Target="../tags/tag241.xml"/><Relationship Id="rId1" Type="http://schemas.openxmlformats.org/officeDocument/2006/relationships/tags" Target="../tags/tag240.xml"/><Relationship Id="rId6" Type="http://schemas.openxmlformats.org/officeDocument/2006/relationships/image" Target="../media/image3.png"/><Relationship Id="rId5" Type="http://schemas.openxmlformats.org/officeDocument/2006/relationships/notesSlide" Target="../notesSlides/notesSlide15.xml"/><Relationship Id="rId4"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tags" Target="../tags/tag245.xml"/><Relationship Id="rId7" Type="http://schemas.openxmlformats.org/officeDocument/2006/relationships/image" Target="../media/image3.png"/><Relationship Id="rId2" Type="http://schemas.openxmlformats.org/officeDocument/2006/relationships/tags" Target="../tags/tag244.xml"/><Relationship Id="rId1" Type="http://schemas.openxmlformats.org/officeDocument/2006/relationships/tags" Target="../tags/tag243.xml"/><Relationship Id="rId6" Type="http://schemas.openxmlformats.org/officeDocument/2006/relationships/notesSlide" Target="../notesSlides/notesSlide16.xml"/><Relationship Id="rId5" Type="http://schemas.openxmlformats.org/officeDocument/2006/relationships/slideLayout" Target="../slideLayouts/slideLayout2.xml"/><Relationship Id="rId4" Type="http://schemas.openxmlformats.org/officeDocument/2006/relationships/tags" Target="../tags/tag246.xml"/></Relationships>
</file>

<file path=ppt/slides/_rels/slide63.xml.rels><?xml version="1.0" encoding="UTF-8" standalone="yes"?>
<Relationships xmlns="http://schemas.openxmlformats.org/package/2006/relationships"><Relationship Id="rId3" Type="http://schemas.openxmlformats.org/officeDocument/2006/relationships/tags" Target="../tags/tag249.xml"/><Relationship Id="rId2" Type="http://schemas.openxmlformats.org/officeDocument/2006/relationships/tags" Target="../tags/tag248.xml"/><Relationship Id="rId1" Type="http://schemas.openxmlformats.org/officeDocument/2006/relationships/tags" Target="../tags/tag247.xml"/><Relationship Id="rId6" Type="http://schemas.openxmlformats.org/officeDocument/2006/relationships/image" Target="../media/image3.png"/><Relationship Id="rId5" Type="http://schemas.openxmlformats.org/officeDocument/2006/relationships/notesSlide" Target="../notesSlides/notesSlide17.xml"/><Relationship Id="rId4"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3" Type="http://schemas.openxmlformats.org/officeDocument/2006/relationships/tags" Target="../tags/tag252.xml"/><Relationship Id="rId2" Type="http://schemas.openxmlformats.org/officeDocument/2006/relationships/tags" Target="../tags/tag251.xml"/><Relationship Id="rId1" Type="http://schemas.openxmlformats.org/officeDocument/2006/relationships/tags" Target="../tags/tag250.xml"/><Relationship Id="rId6" Type="http://schemas.openxmlformats.org/officeDocument/2006/relationships/image" Target="../media/image3.png"/><Relationship Id="rId5" Type="http://schemas.openxmlformats.org/officeDocument/2006/relationships/slideLayout" Target="../slideLayouts/slideLayout2.xml"/><Relationship Id="rId4" Type="http://schemas.openxmlformats.org/officeDocument/2006/relationships/tags" Target="../tags/tag253.xml"/></Relationships>
</file>

<file path=ppt/slides/_rels/slide65.xml.rels><?xml version="1.0" encoding="UTF-8" standalone="yes"?>
<Relationships xmlns="http://schemas.openxmlformats.org/package/2006/relationships"><Relationship Id="rId8" Type="http://schemas.openxmlformats.org/officeDocument/2006/relationships/notesSlide" Target="../notesSlides/notesSlide18.xml"/><Relationship Id="rId3" Type="http://schemas.openxmlformats.org/officeDocument/2006/relationships/tags" Target="../tags/tag256.xml"/><Relationship Id="rId7" Type="http://schemas.openxmlformats.org/officeDocument/2006/relationships/slideLayout" Target="../slideLayouts/slideLayout2.xml"/><Relationship Id="rId2" Type="http://schemas.openxmlformats.org/officeDocument/2006/relationships/tags" Target="../tags/tag255.xml"/><Relationship Id="rId1" Type="http://schemas.openxmlformats.org/officeDocument/2006/relationships/tags" Target="../tags/tag254.xml"/><Relationship Id="rId6" Type="http://schemas.openxmlformats.org/officeDocument/2006/relationships/tags" Target="../tags/tag259.xml"/><Relationship Id="rId5" Type="http://schemas.openxmlformats.org/officeDocument/2006/relationships/tags" Target="../tags/tag258.xml"/><Relationship Id="rId10" Type="http://schemas.openxmlformats.org/officeDocument/2006/relationships/image" Target="../media/image3.png"/><Relationship Id="rId4" Type="http://schemas.openxmlformats.org/officeDocument/2006/relationships/tags" Target="../tags/tag257.xml"/><Relationship Id="rId9" Type="http://schemas.openxmlformats.org/officeDocument/2006/relationships/hyperlink" Target="http://dx.doi.org/10.1207/s15327965pli1604_09" TargetMode="External"/></Relationships>
</file>

<file path=ppt/slides/_rels/slide66.xml.rels><?xml version="1.0" encoding="UTF-8" standalone="yes"?>
<Relationships xmlns="http://schemas.openxmlformats.org/package/2006/relationships"><Relationship Id="rId3" Type="http://schemas.openxmlformats.org/officeDocument/2006/relationships/tags" Target="../tags/tag262.xml"/><Relationship Id="rId7" Type="http://schemas.openxmlformats.org/officeDocument/2006/relationships/image" Target="../media/image3.png"/><Relationship Id="rId2" Type="http://schemas.openxmlformats.org/officeDocument/2006/relationships/tags" Target="../tags/tag261.xml"/><Relationship Id="rId1" Type="http://schemas.openxmlformats.org/officeDocument/2006/relationships/tags" Target="../tags/tag260.xml"/><Relationship Id="rId6" Type="http://schemas.openxmlformats.org/officeDocument/2006/relationships/notesSlide" Target="../notesSlides/notesSlide19.xml"/><Relationship Id="rId5" Type="http://schemas.openxmlformats.org/officeDocument/2006/relationships/slideLayout" Target="../slideLayouts/slideLayout2.xml"/><Relationship Id="rId4" Type="http://schemas.openxmlformats.org/officeDocument/2006/relationships/tags" Target="../tags/tag263.xml"/></Relationships>
</file>

<file path=ppt/slides/_rels/slide67.xml.rels><?xml version="1.0" encoding="UTF-8" standalone="yes"?>
<Relationships xmlns="http://schemas.openxmlformats.org/package/2006/relationships"><Relationship Id="rId3" Type="http://schemas.openxmlformats.org/officeDocument/2006/relationships/tags" Target="../tags/tag266.xml"/><Relationship Id="rId7" Type="http://schemas.openxmlformats.org/officeDocument/2006/relationships/image" Target="../media/image3.png"/><Relationship Id="rId2" Type="http://schemas.openxmlformats.org/officeDocument/2006/relationships/tags" Target="../tags/tag265.xml"/><Relationship Id="rId1" Type="http://schemas.openxmlformats.org/officeDocument/2006/relationships/tags" Target="../tags/tag264.xml"/><Relationship Id="rId6" Type="http://schemas.openxmlformats.org/officeDocument/2006/relationships/notesSlide" Target="../notesSlides/notesSlide20.xml"/><Relationship Id="rId5" Type="http://schemas.openxmlformats.org/officeDocument/2006/relationships/slideLayout" Target="../slideLayouts/slideLayout2.xml"/><Relationship Id="rId4" Type="http://schemas.openxmlformats.org/officeDocument/2006/relationships/tags" Target="../tags/tag267.xml"/></Relationships>
</file>

<file path=ppt/slides/_rels/slide68.xml.rels><?xml version="1.0" encoding="UTF-8" standalone="yes"?>
<Relationships xmlns="http://schemas.openxmlformats.org/package/2006/relationships"><Relationship Id="rId3" Type="http://schemas.openxmlformats.org/officeDocument/2006/relationships/tags" Target="../tags/tag270.xml"/><Relationship Id="rId7" Type="http://schemas.openxmlformats.org/officeDocument/2006/relationships/image" Target="../media/image3.png"/><Relationship Id="rId2" Type="http://schemas.openxmlformats.org/officeDocument/2006/relationships/tags" Target="../tags/tag269.xml"/><Relationship Id="rId1" Type="http://schemas.openxmlformats.org/officeDocument/2006/relationships/tags" Target="../tags/tag268.xml"/><Relationship Id="rId6" Type="http://schemas.openxmlformats.org/officeDocument/2006/relationships/notesSlide" Target="../notesSlides/notesSlide21.xml"/><Relationship Id="rId5" Type="http://schemas.openxmlformats.org/officeDocument/2006/relationships/slideLayout" Target="../slideLayouts/slideLayout2.xml"/><Relationship Id="rId4" Type="http://schemas.openxmlformats.org/officeDocument/2006/relationships/tags" Target="../tags/tag271.xml"/></Relationships>
</file>

<file path=ppt/slides/_rels/slide69.xml.rels><?xml version="1.0" encoding="UTF-8" standalone="yes"?>
<Relationships xmlns="http://schemas.openxmlformats.org/package/2006/relationships"><Relationship Id="rId8" Type="http://schemas.openxmlformats.org/officeDocument/2006/relationships/tags" Target="../tags/tag279.xml"/><Relationship Id="rId3" Type="http://schemas.openxmlformats.org/officeDocument/2006/relationships/tags" Target="../tags/tag274.xml"/><Relationship Id="rId7" Type="http://schemas.openxmlformats.org/officeDocument/2006/relationships/tags" Target="../tags/tag278.xml"/><Relationship Id="rId2" Type="http://schemas.openxmlformats.org/officeDocument/2006/relationships/tags" Target="../tags/tag273.xml"/><Relationship Id="rId1" Type="http://schemas.openxmlformats.org/officeDocument/2006/relationships/tags" Target="../tags/tag272.xml"/><Relationship Id="rId6" Type="http://schemas.openxmlformats.org/officeDocument/2006/relationships/tags" Target="../tags/tag277.xml"/><Relationship Id="rId11" Type="http://schemas.openxmlformats.org/officeDocument/2006/relationships/image" Target="../media/image3.png"/><Relationship Id="rId5" Type="http://schemas.openxmlformats.org/officeDocument/2006/relationships/tags" Target="../tags/tag276.xml"/><Relationship Id="rId10" Type="http://schemas.openxmlformats.org/officeDocument/2006/relationships/slideLayout" Target="../slideLayouts/slideLayout2.xml"/><Relationship Id="rId4" Type="http://schemas.openxmlformats.org/officeDocument/2006/relationships/tags" Target="../tags/tag275.xml"/><Relationship Id="rId9" Type="http://schemas.openxmlformats.org/officeDocument/2006/relationships/tags" Target="../tags/tag280.xml"/></Relationships>
</file>

<file path=ppt/slides/_rels/slide7.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3.png"/><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2.xml"/><Relationship Id="rId1" Type="http://schemas.openxmlformats.org/officeDocument/2006/relationships/tags" Target="../tags/tag281.xml"/></Relationships>
</file>

<file path=ppt/slides/_rels/slide7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4.xml"/><Relationship Id="rId1" Type="http://schemas.openxmlformats.org/officeDocument/2006/relationships/tags" Target="../tags/tag283.xml"/><Relationship Id="rId4" Type="http://schemas.openxmlformats.org/officeDocument/2006/relationships/image" Target="../media/image3.png"/></Relationships>
</file>

<file path=ppt/slides/_rels/slide72.xml.rels><?xml version="1.0" encoding="UTF-8" standalone="yes"?>
<Relationships xmlns="http://schemas.openxmlformats.org/package/2006/relationships"><Relationship Id="rId3" Type="http://schemas.openxmlformats.org/officeDocument/2006/relationships/tags" Target="../tags/tag287.xml"/><Relationship Id="rId2" Type="http://schemas.openxmlformats.org/officeDocument/2006/relationships/tags" Target="../tags/tag286.xml"/><Relationship Id="rId1" Type="http://schemas.openxmlformats.org/officeDocument/2006/relationships/tags" Target="../tags/tag285.xml"/><Relationship Id="rId5" Type="http://schemas.openxmlformats.org/officeDocument/2006/relationships/image" Target="../media/image3.png"/><Relationship Id="rId4"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3" Type="http://schemas.openxmlformats.org/officeDocument/2006/relationships/tags" Target="../tags/tag290.xml"/><Relationship Id="rId2" Type="http://schemas.openxmlformats.org/officeDocument/2006/relationships/tags" Target="../tags/tag289.xml"/><Relationship Id="rId1" Type="http://schemas.openxmlformats.org/officeDocument/2006/relationships/tags" Target="../tags/tag288.xml"/><Relationship Id="rId5" Type="http://schemas.openxmlformats.org/officeDocument/2006/relationships/image" Target="../media/image3.png"/><Relationship Id="rId4"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tags" Target="../tags/tag293.xml"/><Relationship Id="rId2" Type="http://schemas.openxmlformats.org/officeDocument/2006/relationships/tags" Target="../tags/tag292.xml"/><Relationship Id="rId1" Type="http://schemas.openxmlformats.org/officeDocument/2006/relationships/tags" Target="../tags/tag291.xml"/><Relationship Id="rId5" Type="http://schemas.openxmlformats.org/officeDocument/2006/relationships/image" Target="../media/image3.png"/><Relationship Id="rId4"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tags" Target="../tags/tag296.xml"/><Relationship Id="rId2" Type="http://schemas.openxmlformats.org/officeDocument/2006/relationships/tags" Target="../tags/tag295.xml"/><Relationship Id="rId1" Type="http://schemas.openxmlformats.org/officeDocument/2006/relationships/tags" Target="../tags/tag294.xml"/><Relationship Id="rId6" Type="http://schemas.openxmlformats.org/officeDocument/2006/relationships/image" Target="../media/image3.png"/><Relationship Id="rId5" Type="http://schemas.openxmlformats.org/officeDocument/2006/relationships/slideLayout" Target="../slideLayouts/slideLayout2.xml"/><Relationship Id="rId4" Type="http://schemas.openxmlformats.org/officeDocument/2006/relationships/tags" Target="../tags/tag297.xml"/></Relationships>
</file>

<file path=ppt/slides/_rels/slide76.xml.rels><?xml version="1.0" encoding="UTF-8" standalone="yes"?>
<Relationships xmlns="http://schemas.openxmlformats.org/package/2006/relationships"><Relationship Id="rId3" Type="http://schemas.openxmlformats.org/officeDocument/2006/relationships/tags" Target="../tags/tag300.xml"/><Relationship Id="rId7" Type="http://schemas.openxmlformats.org/officeDocument/2006/relationships/image" Target="../media/image3.png"/><Relationship Id="rId2" Type="http://schemas.openxmlformats.org/officeDocument/2006/relationships/tags" Target="../tags/tag299.xml"/><Relationship Id="rId1" Type="http://schemas.openxmlformats.org/officeDocument/2006/relationships/tags" Target="../tags/tag298.xml"/><Relationship Id="rId6" Type="http://schemas.openxmlformats.org/officeDocument/2006/relationships/slideLayout" Target="../slideLayouts/slideLayout2.xml"/><Relationship Id="rId5" Type="http://schemas.openxmlformats.org/officeDocument/2006/relationships/tags" Target="../tags/tag302.xml"/><Relationship Id="rId4" Type="http://schemas.openxmlformats.org/officeDocument/2006/relationships/tags" Target="../tags/tag301.xml"/></Relationships>
</file>

<file path=ppt/slides/_rels/slide77.xml.rels><?xml version="1.0" encoding="UTF-8" standalone="yes"?>
<Relationships xmlns="http://schemas.openxmlformats.org/package/2006/relationships"><Relationship Id="rId3" Type="http://schemas.openxmlformats.org/officeDocument/2006/relationships/tags" Target="../tags/tag305.xml"/><Relationship Id="rId2" Type="http://schemas.openxmlformats.org/officeDocument/2006/relationships/tags" Target="../tags/tag304.xml"/><Relationship Id="rId1" Type="http://schemas.openxmlformats.org/officeDocument/2006/relationships/tags" Target="../tags/tag303.xml"/><Relationship Id="rId5" Type="http://schemas.openxmlformats.org/officeDocument/2006/relationships/image" Target="../media/image3.png"/><Relationship Id="rId4"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7.xml"/><Relationship Id="rId1" Type="http://schemas.openxmlformats.org/officeDocument/2006/relationships/tags" Target="../tags/tag306.xml"/><Relationship Id="rId5" Type="http://schemas.openxmlformats.org/officeDocument/2006/relationships/hyperlink" Target="mailto:Kosha.Bramesfeld@humber.ca" TargetMode="External"/><Relationship Id="rId4" Type="http://schemas.openxmlformats.org/officeDocument/2006/relationships/hyperlink" Target="mailto:kbramesfeld@gmail.com" TargetMode="External"/></Relationships>
</file>

<file path=ppt/slides/_rels/slide7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9.xml"/><Relationship Id="rId1" Type="http://schemas.openxmlformats.org/officeDocument/2006/relationships/tags" Target="../tags/tag308.xml"/></Relationships>
</file>

<file path=ppt/slides/_rels/slide8.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image" Target="../media/image3.png"/><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image" Target="../media/image3.png"/><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custDataLst>
              <p:tags r:id="rId1"/>
            </p:custDataLst>
          </p:nvPr>
        </p:nvSpPr>
        <p:spPr/>
        <p:txBody>
          <a:bodyPr>
            <a:normAutofit/>
          </a:bodyPr>
          <a:lstStyle/>
          <a:p>
            <a:pPr marL="0" indent="0" algn="ctr">
              <a:lnSpc>
                <a:spcPct val="100000"/>
              </a:lnSpc>
              <a:spcBef>
                <a:spcPts val="0"/>
              </a:spcBef>
              <a:spcAft>
                <a:spcPts val="0"/>
              </a:spcAft>
              <a:buNone/>
            </a:pPr>
            <a:r>
              <a:rPr lang="fr-CA" sz="2800" b="1" dirty="0">
                <a:latin typeface="+mj-lt"/>
                <a:ea typeface="Calibri"/>
                <a:cs typeface="Times New Roman"/>
              </a:rPr>
              <a:t>Tutoriel </a:t>
            </a:r>
            <a:r>
              <a:rPr lang="fr-CA" sz="2800" b="1" dirty="0" smtClean="0">
                <a:latin typeface="+mj-lt"/>
                <a:ea typeface="Calibri"/>
                <a:cs typeface="Times New Roman"/>
              </a:rPr>
              <a:t>sur la prévention </a:t>
            </a:r>
            <a:r>
              <a:rPr lang="fr-CA" sz="2800" b="1" dirty="0">
                <a:latin typeface="+mj-lt"/>
                <a:ea typeface="Calibri"/>
                <a:cs typeface="Times New Roman"/>
              </a:rPr>
              <a:t>du </a:t>
            </a:r>
            <a:r>
              <a:rPr lang="fr-CA" sz="2800" b="1" dirty="0" smtClean="0">
                <a:latin typeface="+mj-lt"/>
                <a:ea typeface="Calibri"/>
                <a:cs typeface="Times New Roman"/>
              </a:rPr>
              <a:t>plagiat</a:t>
            </a:r>
          </a:p>
          <a:p>
            <a:pPr marL="0" indent="0" algn="ctr">
              <a:lnSpc>
                <a:spcPct val="100000"/>
              </a:lnSpc>
              <a:spcBef>
                <a:spcPts val="0"/>
              </a:spcBef>
              <a:spcAft>
                <a:spcPts val="0"/>
              </a:spcAft>
              <a:buNone/>
            </a:pPr>
            <a:r>
              <a:rPr lang="fr-CA" sz="2800" b="1" dirty="0" smtClean="0">
                <a:latin typeface="+mj-lt"/>
                <a:ea typeface="Calibri"/>
                <a:cs typeface="Times New Roman"/>
              </a:rPr>
              <a:t>Comment </a:t>
            </a:r>
            <a:r>
              <a:rPr lang="fr-CA" sz="2800" b="1" dirty="0">
                <a:latin typeface="+mj-lt"/>
                <a:ea typeface="Calibri"/>
                <a:cs typeface="Times New Roman"/>
              </a:rPr>
              <a:t>éviter les formes </a:t>
            </a:r>
            <a:r>
              <a:rPr lang="fr-CA" sz="2800" b="1" dirty="0" smtClean="0">
                <a:latin typeface="+mj-lt"/>
                <a:ea typeface="Calibri"/>
                <a:cs typeface="Times New Roman"/>
              </a:rPr>
              <a:t>communes de plagiat</a:t>
            </a:r>
          </a:p>
          <a:p>
            <a:pPr marL="0" indent="0" algn="ctr">
              <a:lnSpc>
                <a:spcPct val="100000"/>
              </a:lnSpc>
              <a:spcBef>
                <a:spcPts val="1200"/>
              </a:spcBef>
              <a:spcAft>
                <a:spcPts val="0"/>
              </a:spcAft>
              <a:buNone/>
            </a:pPr>
            <a:r>
              <a:rPr lang="fr-CA" sz="1400" b="1" dirty="0" err="1" smtClean="0">
                <a:latin typeface="+mj-lt"/>
                <a:ea typeface="Calibri"/>
                <a:cs typeface="Times New Roman"/>
              </a:rPr>
              <a:t>Kosha</a:t>
            </a:r>
            <a:r>
              <a:rPr lang="fr-CA" sz="1400" b="1" dirty="0" smtClean="0">
                <a:latin typeface="+mj-lt"/>
                <a:ea typeface="Calibri"/>
                <a:cs typeface="Times New Roman"/>
              </a:rPr>
              <a:t> D. </a:t>
            </a:r>
            <a:r>
              <a:rPr lang="fr-CA" sz="1400" b="1" dirty="0" err="1" smtClean="0">
                <a:latin typeface="+mj-lt"/>
                <a:ea typeface="Calibri"/>
                <a:cs typeface="Times New Roman"/>
              </a:rPr>
              <a:t>Bramesfeld</a:t>
            </a:r>
            <a:endParaRPr lang="fr-CA" sz="1400" b="1" dirty="0" smtClean="0">
              <a:latin typeface="+mj-lt"/>
              <a:ea typeface="Calibri"/>
              <a:cs typeface="Times New Roman"/>
            </a:endParaRPr>
          </a:p>
          <a:p>
            <a:pPr marL="0" indent="0" algn="ctr">
              <a:lnSpc>
                <a:spcPct val="100000"/>
              </a:lnSpc>
              <a:spcBef>
                <a:spcPts val="0"/>
              </a:spcBef>
              <a:spcAft>
                <a:spcPts val="0"/>
              </a:spcAft>
              <a:buNone/>
            </a:pPr>
            <a:r>
              <a:rPr lang="fr-CA" sz="1400" b="1" dirty="0" smtClean="0">
                <a:latin typeface="+mj-lt"/>
                <a:ea typeface="Calibri"/>
                <a:cs typeface="Times New Roman"/>
              </a:rPr>
              <a:t>Humber </a:t>
            </a:r>
            <a:r>
              <a:rPr lang="fr-CA" sz="1400" b="1" dirty="0" err="1" smtClean="0">
                <a:latin typeface="+mj-lt"/>
                <a:ea typeface="Calibri"/>
                <a:cs typeface="Times New Roman"/>
              </a:rPr>
              <a:t>College</a:t>
            </a:r>
            <a:endParaRPr lang="fr-CA" sz="1400" b="1" dirty="0" smtClean="0">
              <a:latin typeface="+mj-lt"/>
              <a:ea typeface="Calibri"/>
              <a:cs typeface="Times New Roman"/>
            </a:endParaRPr>
          </a:p>
          <a:p>
            <a:pPr marL="0" indent="0">
              <a:spcAft>
                <a:spcPts val="0"/>
              </a:spcAft>
              <a:buNone/>
            </a:pPr>
            <a:r>
              <a:rPr lang="fr-CA" sz="1200" dirty="0" smtClean="0">
                <a:ea typeface="Calibri"/>
                <a:cs typeface="Times New Roman"/>
              </a:rPr>
              <a:t>Droits </a:t>
            </a:r>
            <a:r>
              <a:rPr lang="fr-CA" sz="1200" dirty="0">
                <a:ea typeface="Calibri"/>
                <a:cs typeface="Times New Roman"/>
              </a:rPr>
              <a:t>d’auteur 2015 par </a:t>
            </a:r>
            <a:r>
              <a:rPr lang="fr-CA" sz="1200" dirty="0" err="1">
                <a:ea typeface="Calibri"/>
                <a:cs typeface="Times New Roman"/>
              </a:rPr>
              <a:t>Kosha</a:t>
            </a:r>
            <a:r>
              <a:rPr lang="fr-CA" sz="1200" dirty="0">
                <a:ea typeface="Calibri"/>
                <a:cs typeface="Times New Roman"/>
              </a:rPr>
              <a:t> D. </a:t>
            </a:r>
            <a:r>
              <a:rPr lang="fr-CA" sz="1200" dirty="0" err="1">
                <a:ea typeface="Calibri"/>
                <a:cs typeface="Times New Roman"/>
              </a:rPr>
              <a:t>Bramesfeld</a:t>
            </a:r>
            <a:r>
              <a:rPr lang="fr-CA" sz="1200" dirty="0">
                <a:ea typeface="Calibri"/>
                <a:cs typeface="Times New Roman"/>
              </a:rPr>
              <a:t>.  Tous droits réservés.  Vous êtes autorisés à reproduire plusieurs copies de ce matériel pour une utilisation personnelle, incluant l’utilisation en classe et/ou le partage avec des collègues, à condition que le nom de l’auteure et de son affiliation ainsi que l’en-tête de l’</a:t>
            </a:r>
            <a:r>
              <a:rPr lang="fr-CA" sz="1200" i="1" dirty="0">
                <a:ea typeface="Calibri"/>
                <a:cs typeface="Times New Roman"/>
              </a:rPr>
              <a:t>Office of </a:t>
            </a:r>
            <a:r>
              <a:rPr lang="fr-CA" sz="1200" i="1" dirty="0" err="1">
                <a:ea typeface="Calibri"/>
                <a:cs typeface="Times New Roman"/>
              </a:rPr>
              <a:t>Teaching</a:t>
            </a:r>
            <a:r>
              <a:rPr lang="fr-CA" sz="1200" i="1" dirty="0">
                <a:ea typeface="Calibri"/>
                <a:cs typeface="Times New Roman"/>
              </a:rPr>
              <a:t> </a:t>
            </a:r>
            <a:r>
              <a:rPr lang="fr-CA" sz="1200" i="1" dirty="0" err="1">
                <a:ea typeface="Calibri"/>
                <a:cs typeface="Times New Roman"/>
              </a:rPr>
              <a:t>Resources</a:t>
            </a:r>
            <a:r>
              <a:rPr lang="fr-CA" sz="1200" i="1" dirty="0">
                <a:ea typeface="Calibri"/>
                <a:cs typeface="Times New Roman"/>
              </a:rPr>
              <a:t> in Psychology </a:t>
            </a:r>
            <a:r>
              <a:rPr lang="fr-CA" sz="1200" dirty="0">
                <a:ea typeface="Calibri"/>
                <a:cs typeface="Times New Roman"/>
              </a:rPr>
              <a:t>(OTRP) ou toute autre information d’identification apparaisse sur les documents copiés. Aucune autre autorisation n’est entendue ou accordée d’imprimer, de copier, de reproduire ou de distribuer des copies additionnelles de ce matériel. Quiconque désirant  produire des copies de ce matériel dans un but autre que ceux spécifiés ci-dessus doit obtenir l’autorisation de l’auteure.</a:t>
            </a:r>
          </a:p>
          <a:p>
            <a:pPr marL="0" indent="0" algn="just">
              <a:lnSpc>
                <a:spcPct val="100000"/>
              </a:lnSpc>
              <a:spcBef>
                <a:spcPts val="0"/>
              </a:spcBef>
              <a:spcAft>
                <a:spcPts val="0"/>
              </a:spcAft>
              <a:buNone/>
            </a:pPr>
            <a:endParaRPr lang="fr-CA" sz="1300" dirty="0">
              <a:latin typeface="+mj-lt"/>
              <a:ea typeface="Calibri"/>
              <a:cs typeface="Times New Roman"/>
            </a:endParaRPr>
          </a:p>
          <a:p>
            <a:pPr marL="0" indent="0" algn="just">
              <a:lnSpc>
                <a:spcPct val="100000"/>
              </a:lnSpc>
              <a:spcBef>
                <a:spcPts val="0"/>
              </a:spcBef>
              <a:spcAft>
                <a:spcPts val="0"/>
              </a:spcAft>
              <a:buNone/>
            </a:pPr>
            <a:r>
              <a:rPr lang="fr-CA" sz="1300" dirty="0" smtClean="0">
                <a:latin typeface="+mj-lt"/>
                <a:ea typeface="Calibri"/>
                <a:cs typeface="Times New Roman"/>
              </a:rPr>
              <a:t>Pour citer ce document :</a:t>
            </a:r>
          </a:p>
          <a:p>
            <a:pPr marL="0" indent="0">
              <a:lnSpc>
                <a:spcPct val="100000"/>
              </a:lnSpc>
              <a:spcBef>
                <a:spcPts val="0"/>
              </a:spcBef>
              <a:spcAft>
                <a:spcPts val="0"/>
              </a:spcAft>
              <a:buNone/>
            </a:pPr>
            <a:r>
              <a:rPr lang="fr-CA" sz="1300" dirty="0" err="1" smtClean="0">
                <a:latin typeface="+mj-lt"/>
                <a:ea typeface="Calibri"/>
                <a:cs typeface="Times New Roman"/>
              </a:rPr>
              <a:t>Bramesfeld</a:t>
            </a:r>
            <a:r>
              <a:rPr lang="fr-CA" sz="1300" dirty="0" smtClean="0">
                <a:latin typeface="+mj-lt"/>
                <a:ea typeface="Calibri"/>
                <a:cs typeface="Times New Roman"/>
              </a:rPr>
              <a:t>, K. D. (2014). </a:t>
            </a:r>
            <a:r>
              <a:rPr lang="en-US" sz="1400" i="1" dirty="0"/>
              <a:t>Plagiarism prevention tutorial: How to avoid common forms of plagiarism</a:t>
            </a:r>
            <a:r>
              <a:rPr lang="en-US" sz="1400" dirty="0"/>
              <a:t> [OTRP Peer </a:t>
            </a:r>
            <a:r>
              <a:rPr lang="en-US" sz="1400" dirty="0" smtClean="0"/>
              <a:t>Reviewed Teaching </a:t>
            </a:r>
            <a:r>
              <a:rPr lang="en-US" sz="1400" dirty="0"/>
              <a:t>Resource]. Available from </a:t>
            </a:r>
            <a:r>
              <a:rPr lang="en-US" sz="1400" u="sng" dirty="0">
                <a:hlinkClick r:id="rId6"/>
              </a:rPr>
              <a:t>http://</a:t>
            </a:r>
            <a:r>
              <a:rPr lang="en-US" sz="1400" u="sng" dirty="0" smtClean="0">
                <a:hlinkClick r:id="rId6"/>
              </a:rPr>
              <a:t>teachpsych.org/otrp/resources/index.php</a:t>
            </a:r>
            <a:r>
              <a:rPr lang="en-US" sz="1400" dirty="0" smtClean="0"/>
              <a:t> [Ethical </a:t>
            </a:r>
            <a:r>
              <a:rPr lang="en-US" sz="1400" dirty="0"/>
              <a:t>Issues]</a:t>
            </a:r>
          </a:p>
          <a:p>
            <a:pPr marL="0" indent="0" algn="just">
              <a:lnSpc>
                <a:spcPct val="100000"/>
              </a:lnSpc>
              <a:spcBef>
                <a:spcPts val="0"/>
              </a:spcBef>
              <a:spcAft>
                <a:spcPts val="0"/>
              </a:spcAft>
              <a:buNone/>
            </a:pPr>
            <a:endParaRPr lang="fr-CA" sz="1300" dirty="0">
              <a:latin typeface="+mj-lt"/>
              <a:ea typeface="Calibri"/>
              <a:cs typeface="Times New Roman"/>
            </a:endParaRPr>
          </a:p>
          <a:p>
            <a:pPr marL="0" indent="0">
              <a:lnSpc>
                <a:spcPct val="100000"/>
              </a:lnSpc>
              <a:spcBef>
                <a:spcPts val="0"/>
              </a:spcBef>
              <a:buNone/>
            </a:pPr>
            <a:endParaRPr lang="fr-CA" dirty="0">
              <a:latin typeface="+mj-lt"/>
            </a:endParaRPr>
          </a:p>
        </p:txBody>
      </p:sp>
      <p:pic>
        <p:nvPicPr>
          <p:cNvPr id="4" name="Picture 3" descr="otrp online"/>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1311349" y="609600"/>
            <a:ext cx="6781800" cy="1130300"/>
          </a:xfrm>
          <a:prstGeom prst="rect">
            <a:avLst/>
          </a:prstGeom>
          <a:noFill/>
          <a:ln>
            <a:noFill/>
          </a:ln>
        </p:spPr>
      </p:pic>
      <p:grpSp>
        <p:nvGrpSpPr>
          <p:cNvPr id="6" name="Groupe 5"/>
          <p:cNvGrpSpPr/>
          <p:nvPr>
            <p:custDataLst>
              <p:tags r:id="rId3"/>
            </p:custDataLst>
          </p:nvPr>
        </p:nvGrpSpPr>
        <p:grpSpPr>
          <a:xfrm>
            <a:off x="9118748" y="5602481"/>
            <a:ext cx="3096344" cy="778847"/>
            <a:chOff x="9046740" y="5517232"/>
            <a:chExt cx="3096344" cy="778847"/>
          </a:xfrm>
        </p:grpSpPr>
        <p:pic>
          <p:nvPicPr>
            <p:cNvPr id="1030" name="Picture 6" descr="http://cdn.mysitemyway.com/etc-mysitemyway/icons/legacy-previews/icons/matte-blue-and-white-square-icons-symbols-shapes/118240-matte-blue-and-white-square-icon-symbols-shapes-power-button.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364237" y="5517232"/>
              <a:ext cx="778847" cy="77884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9046740" y="5685173"/>
              <a:ext cx="2417520" cy="480131"/>
            </a:xfrm>
            <a:prstGeom prst="rect">
              <a:avLst/>
            </a:prstGeom>
          </p:spPr>
          <p:txBody>
            <a:bodyPr wrap="none">
              <a:spAutoFit/>
            </a:bodyPr>
            <a:lstStyle/>
            <a:p>
              <a:pPr algn="r">
                <a:lnSpc>
                  <a:spcPct val="90000"/>
                </a:lnSpc>
              </a:pPr>
              <a:r>
                <a:rPr lang="en-US" sz="1400" dirty="0" err="1" smtClean="0">
                  <a:latin typeface="+mj-lt"/>
                </a:rPr>
                <a:t>Appuyer</a:t>
              </a:r>
              <a:r>
                <a:rPr lang="en-US" sz="1400" dirty="0" smtClean="0">
                  <a:latin typeface="+mj-lt"/>
                </a:rPr>
                <a:t> sur la </a:t>
              </a:r>
              <a:r>
                <a:rPr lang="en-US" sz="1400" dirty="0" err="1" smtClean="0">
                  <a:latin typeface="+mj-lt"/>
                </a:rPr>
                <a:t>touche</a:t>
              </a:r>
              <a:r>
                <a:rPr lang="en-US" sz="1400" dirty="0" smtClean="0">
                  <a:latin typeface="+mj-lt"/>
                </a:rPr>
                <a:t> Entrée</a:t>
              </a:r>
            </a:p>
            <a:p>
              <a:pPr algn="r">
                <a:lnSpc>
                  <a:spcPct val="90000"/>
                </a:lnSpc>
              </a:pPr>
              <a:r>
                <a:rPr lang="en-US" sz="1400" dirty="0" smtClean="0">
                  <a:latin typeface="+mj-lt"/>
                </a:rPr>
                <a:t>pour </a:t>
              </a:r>
              <a:r>
                <a:rPr lang="en-US" sz="1400" dirty="0" err="1" smtClean="0">
                  <a:latin typeface="+mj-lt"/>
                </a:rPr>
                <a:t>démarrer</a:t>
              </a:r>
              <a:r>
                <a:rPr lang="en-US" sz="1400" dirty="0" smtClean="0">
                  <a:latin typeface="+mj-lt"/>
                </a:rPr>
                <a:t> le </a:t>
              </a:r>
              <a:r>
                <a:rPr lang="en-US" sz="1400" dirty="0" err="1" smtClean="0">
                  <a:latin typeface="+mj-lt"/>
                </a:rPr>
                <a:t>tutoriel</a:t>
              </a:r>
              <a:endParaRPr lang="en-US" sz="1400" dirty="0" smtClean="0">
                <a:latin typeface="+mj-lt"/>
              </a:endParaRPr>
            </a:p>
          </p:txBody>
        </p:sp>
      </p:grpSp>
    </p:spTree>
    <p:extLst>
      <p:ext uri="{BB962C8B-B14F-4D97-AF65-F5344CB8AC3E}">
        <p14:creationId xmlns:p14="http://schemas.microsoft.com/office/powerpoint/2010/main" val="1979291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fr-CA" sz="5500" b="1" dirty="0" smtClean="0"/>
              <a:t>Citer ses sources selon les normes de l’APA</a:t>
            </a:r>
            <a:endParaRPr lang="fr-CA" sz="5500" b="1" dirty="0"/>
          </a:p>
        </p:txBody>
      </p:sp>
      <p:sp>
        <p:nvSpPr>
          <p:cNvPr id="5" name="Espace réservé du texte 4"/>
          <p:cNvSpPr>
            <a:spLocks noGrp="1"/>
          </p:cNvSpPr>
          <p:nvPr>
            <p:ph type="body" idx="1"/>
            <p:custDataLst>
              <p:tags r:id="rId2"/>
            </p:custDataLst>
          </p:nvPr>
        </p:nvSpPr>
        <p:spPr/>
        <p:txBody>
          <a:bodyPr>
            <a:normAutofit/>
          </a:bodyPr>
          <a:lstStyle/>
          <a:p>
            <a:r>
              <a:rPr lang="fr-CA" sz="2000" b="1" dirty="0"/>
              <a:t>Vue d’ensemble </a:t>
            </a:r>
            <a:r>
              <a:rPr lang="fr-CA" sz="2000" dirty="0"/>
              <a:t>: Cette </a:t>
            </a:r>
            <a:r>
              <a:rPr lang="fr-CA" sz="2000" dirty="0" smtClean="0"/>
              <a:t>section du tutoriel présente les normes de citation de l’APA et donne des exemples sur la façon de citer à l’intérieur d’un texte.</a:t>
            </a:r>
            <a:endParaRPr lang="fr-CA" sz="2000" dirty="0"/>
          </a:p>
        </p:txBody>
      </p:sp>
      <p:pic>
        <p:nvPicPr>
          <p:cNvPr id="6"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1436245" y="6106537"/>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424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p:txBody>
          <a:bodyPr/>
          <a:lstStyle/>
          <a:p>
            <a:r>
              <a:rPr lang="fr-CA" b="1" dirty="0" smtClean="0"/>
              <a:t>Citer ses sources selon les normes de l’APA</a:t>
            </a:r>
            <a:endParaRPr lang="fr-CA" b="1" dirty="0"/>
          </a:p>
        </p:txBody>
      </p:sp>
      <p:sp>
        <p:nvSpPr>
          <p:cNvPr id="5" name="Espace réservé du contenu 4"/>
          <p:cNvSpPr>
            <a:spLocks noGrp="1"/>
          </p:cNvSpPr>
          <p:nvPr>
            <p:ph idx="1"/>
            <p:custDataLst>
              <p:tags r:id="rId2"/>
            </p:custDataLst>
          </p:nvPr>
        </p:nvSpPr>
        <p:spPr/>
        <p:txBody>
          <a:bodyPr/>
          <a:lstStyle/>
          <a:p>
            <a:r>
              <a:rPr lang="fr-CA" b="1" dirty="0" smtClean="0"/>
              <a:t>Citer</a:t>
            </a:r>
            <a:r>
              <a:rPr lang="fr-CA" dirty="0" smtClean="0"/>
              <a:t> consiste à indiquer la source d’une information utilisée dans un texte.</a:t>
            </a:r>
          </a:p>
          <a:p>
            <a:r>
              <a:rPr lang="fr-CA" dirty="0" smtClean="0"/>
              <a:t>Vous devez citer les travaux de toute personne dont les idées, théories ou résultats de recherche ont directement influencé votre travail.</a:t>
            </a:r>
          </a:p>
          <a:p>
            <a:r>
              <a:rPr lang="fr-CA" dirty="0" smtClean="0"/>
              <a:t>En psychologie, les normes employées pour citer les sources sont celles de l’</a:t>
            </a:r>
            <a:r>
              <a:rPr lang="fr-CA" b="1" dirty="0" smtClean="0"/>
              <a:t>Association américaine de psychologie </a:t>
            </a:r>
            <a:r>
              <a:rPr lang="fr-CA" dirty="0" smtClean="0"/>
              <a:t>(</a:t>
            </a:r>
            <a:r>
              <a:rPr lang="fr-CA" i="1" dirty="0" smtClean="0"/>
              <a:t>American </a:t>
            </a:r>
            <a:r>
              <a:rPr lang="fr-CA" i="1" dirty="0" err="1" smtClean="0"/>
              <a:t>Psychological</a:t>
            </a:r>
            <a:r>
              <a:rPr lang="fr-CA" i="1" dirty="0" smtClean="0"/>
              <a:t> Association </a:t>
            </a:r>
            <a:r>
              <a:rPr lang="fr-CA" dirty="0" smtClean="0"/>
              <a:t>ou </a:t>
            </a:r>
            <a:r>
              <a:rPr lang="fr-CA" b="1" dirty="0" smtClean="0"/>
              <a:t>APA</a:t>
            </a:r>
            <a:r>
              <a:rPr lang="fr-CA" dirty="0" smtClean="0"/>
              <a:t>). </a:t>
            </a:r>
            <a:endParaRPr lang="fr-CA" dirty="0"/>
          </a:p>
        </p:txBody>
      </p:sp>
      <p:sp>
        <p:nvSpPr>
          <p:cNvPr id="7" name="Rectangle 6"/>
          <p:cNvSpPr/>
          <p:nvPr>
            <p:custDataLst>
              <p:tags r:id="rId3"/>
            </p:custDataLst>
          </p:nvPr>
        </p:nvSpPr>
        <p:spPr>
          <a:xfrm>
            <a:off x="1701924" y="5570190"/>
            <a:ext cx="9505056" cy="769441"/>
          </a:xfrm>
          <a:prstGeom prst="rect">
            <a:avLst/>
          </a:prstGeom>
        </p:spPr>
        <p:txBody>
          <a:bodyPr wrap="square">
            <a:spAutoFit/>
          </a:bodyPr>
          <a:lstStyle/>
          <a:p>
            <a:pPr marL="457200" indent="-457200">
              <a:spcBef>
                <a:spcPts val="0"/>
              </a:spcBef>
              <a:tabLst>
                <a:tab pos="287338" algn="l"/>
              </a:tabLst>
              <a:defRPr/>
            </a:pPr>
            <a:r>
              <a:rPr lang="en-US" sz="2200" dirty="0" smtClean="0">
                <a:latin typeface="+mj-lt"/>
              </a:rPr>
              <a:t>American Psychological Association (2010). </a:t>
            </a:r>
            <a:r>
              <a:rPr lang="en-US" sz="2200" i="1" dirty="0" smtClean="0">
                <a:latin typeface="+mj-lt"/>
              </a:rPr>
              <a:t>Publication manual of the American Psychological Association </a:t>
            </a:r>
            <a:r>
              <a:rPr lang="en-US" sz="2200" dirty="0" smtClean="0">
                <a:latin typeface="+mj-lt"/>
              </a:rPr>
              <a:t>(6</a:t>
            </a:r>
            <a:r>
              <a:rPr lang="en-US" sz="2200" baseline="30000" dirty="0" smtClean="0">
                <a:latin typeface="+mj-lt"/>
              </a:rPr>
              <a:t>th</a:t>
            </a:r>
            <a:r>
              <a:rPr lang="en-US" sz="2200" dirty="0" smtClean="0">
                <a:latin typeface="+mj-lt"/>
              </a:rPr>
              <a:t> ed.). Washington,  DC: Author.</a:t>
            </a:r>
            <a:endParaRPr lang="en-US" sz="2200" dirty="0">
              <a:latin typeface="+mj-lt"/>
            </a:endParaRPr>
          </a:p>
        </p:txBody>
      </p:sp>
      <p:pic>
        <p:nvPicPr>
          <p:cNvPr id="6" name="Picture 6" descr="http://cdn.mysitemyway.com/etc-mysitemyway/icons/legacy-previews/icons/matte-blue-and-white-square-icons-symbols-shapes/118240-matte-blue-and-white-square-icon-symbols-shapes-power-button.png"/>
          <p:cNvPicPr>
            <a:picLocks noChangeAspect="1" noChangeArrowheads="1"/>
          </p:cNvPicPr>
          <p:nvPr>
            <p:custDataLst>
              <p:tags r:id="rId4"/>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8541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p:txBody>
          <a:bodyPr/>
          <a:lstStyle/>
          <a:p>
            <a:r>
              <a:rPr lang="fr-CA" b="1" dirty="0" smtClean="0"/>
              <a:t>Citer ses sources selon les normes de l’APA</a:t>
            </a:r>
            <a:endParaRPr lang="fr-CA" b="1" dirty="0"/>
          </a:p>
        </p:txBody>
      </p:sp>
      <p:sp>
        <p:nvSpPr>
          <p:cNvPr id="5" name="Espace réservé du contenu 4"/>
          <p:cNvSpPr>
            <a:spLocks noGrp="1"/>
          </p:cNvSpPr>
          <p:nvPr>
            <p:ph idx="1"/>
            <p:custDataLst>
              <p:tags r:id="rId2"/>
            </p:custDataLst>
          </p:nvPr>
        </p:nvSpPr>
        <p:spPr/>
        <p:txBody>
          <a:bodyPr>
            <a:normAutofit/>
          </a:bodyPr>
          <a:lstStyle/>
          <a:p>
            <a:r>
              <a:rPr lang="fr-CA" dirty="0" smtClean="0"/>
              <a:t>Pour citer une source selon les normes de l’APA, vous devez généralement indiquer :</a:t>
            </a:r>
          </a:p>
          <a:p>
            <a:pPr marL="0" indent="0">
              <a:buNone/>
            </a:pPr>
            <a:endParaRPr lang="fr-CA" dirty="0" smtClean="0"/>
          </a:p>
          <a:p>
            <a:pPr lvl="1"/>
            <a:r>
              <a:rPr lang="fr-CA" sz="2400" dirty="0"/>
              <a:t>l</a:t>
            </a:r>
            <a:r>
              <a:rPr lang="fr-CA" sz="2400" dirty="0" smtClean="0"/>
              <a:t>e nom de famille de tous les auteurs;</a:t>
            </a:r>
          </a:p>
          <a:p>
            <a:pPr lvl="1"/>
            <a:r>
              <a:rPr lang="fr-CA" sz="2400" dirty="0"/>
              <a:t>l</a:t>
            </a:r>
            <a:r>
              <a:rPr lang="fr-CA" sz="2400" dirty="0" smtClean="0"/>
              <a:t>’année de publication du document consulté;</a:t>
            </a:r>
          </a:p>
          <a:p>
            <a:pPr lvl="1"/>
            <a:r>
              <a:rPr lang="fr-CA" sz="2400" dirty="0"/>
              <a:t>e</a:t>
            </a:r>
            <a:r>
              <a:rPr lang="fr-CA" sz="2400" dirty="0" smtClean="0"/>
              <a:t>t dans le cas de citations directes (mot à mot), le numéro de la page d’où l’extrait est </a:t>
            </a:r>
            <a:r>
              <a:rPr lang="fr-CA" sz="2400" dirty="0"/>
              <a:t>tiré .</a:t>
            </a:r>
          </a:p>
        </p:txBody>
      </p:sp>
      <p:pic>
        <p:nvPicPr>
          <p:cNvPr id="6"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6572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p:txBody>
          <a:bodyPr/>
          <a:lstStyle/>
          <a:p>
            <a:r>
              <a:rPr lang="fr-CA" b="1" dirty="0" smtClean="0"/>
              <a:t>Citer ses sources selon les normes de l’APA</a:t>
            </a:r>
            <a:endParaRPr lang="fr-CA" b="1" dirty="0"/>
          </a:p>
        </p:txBody>
      </p:sp>
      <p:sp>
        <p:nvSpPr>
          <p:cNvPr id="5" name="Espace réservé du contenu 4"/>
          <p:cNvSpPr>
            <a:spLocks noGrp="1"/>
          </p:cNvSpPr>
          <p:nvPr>
            <p:ph idx="1"/>
            <p:custDataLst>
              <p:tags r:id="rId2"/>
            </p:custDataLst>
          </p:nvPr>
        </p:nvSpPr>
        <p:spPr/>
        <p:txBody>
          <a:bodyPr>
            <a:normAutofit/>
          </a:bodyPr>
          <a:lstStyle/>
          <a:p>
            <a:r>
              <a:rPr lang="fr-CA" dirty="0" smtClean="0">
                <a:latin typeface="+mj-lt"/>
              </a:rPr>
              <a:t>La citation peut faire partie de la phrase (avec l’année de publication entre parenthèses). Par exemple :</a:t>
            </a:r>
          </a:p>
          <a:p>
            <a:pPr lvl="1"/>
            <a:r>
              <a:rPr lang="fr-CA" sz="2200" kern="0" dirty="0" smtClean="0">
                <a:latin typeface="+mj-lt"/>
                <a:cs typeface="Times New Roman" panose="02020603050405020304" pitchFamily="18" charset="0"/>
              </a:rPr>
              <a:t>Tel que mentionné par Myers (2013, p. 45), « chaque pensée, chaque humeur, chaque désir est le résultat d’un phénomène biologique ».</a:t>
            </a:r>
            <a:endParaRPr lang="fr-CA" sz="2200" dirty="0" smtClean="0">
              <a:latin typeface="+mj-lt"/>
            </a:endParaRPr>
          </a:p>
          <a:p>
            <a:r>
              <a:rPr lang="fr-CA" dirty="0" smtClean="0">
                <a:latin typeface="+mj-lt"/>
              </a:rPr>
              <a:t>La citation peut aussi apparaître à la fin d’une phrase (avec le nom de famille de l’auteur et l’année de publication entre parenthèses). Par exemple :</a:t>
            </a:r>
          </a:p>
          <a:p>
            <a:pPr lvl="1"/>
            <a:r>
              <a:rPr lang="fr-CA" sz="2200" dirty="0" smtClean="0">
                <a:latin typeface="+mj-lt"/>
                <a:cs typeface="Times New Roman" panose="02020603050405020304" pitchFamily="18" charset="0"/>
              </a:rPr>
              <a:t>« Chaque pensée, chaque humeur, chaque désir est le résultat d’un phénomène biologique »</a:t>
            </a:r>
            <a:r>
              <a:rPr lang="fr-CA" sz="2200" kern="0" dirty="0" smtClean="0">
                <a:latin typeface="+mj-lt"/>
                <a:cs typeface="Times New Roman" panose="02020603050405020304" pitchFamily="18" charset="0"/>
              </a:rPr>
              <a:t> (Myers, 2013, p. 45).</a:t>
            </a:r>
          </a:p>
          <a:p>
            <a:pPr marL="320040" lvl="1" indent="0">
              <a:buNone/>
            </a:pPr>
            <a:endParaRPr lang="fr-CA" sz="2400" dirty="0" smtClean="0">
              <a:latin typeface="+mj-lt"/>
            </a:endParaRPr>
          </a:p>
        </p:txBody>
      </p:sp>
      <p:pic>
        <p:nvPicPr>
          <p:cNvPr id="6"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7041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Citer un ou deux auteurs</a:t>
            </a:r>
            <a:endParaRPr lang="fr-CA" b="1" dirty="0"/>
          </a:p>
        </p:txBody>
      </p:sp>
      <p:sp>
        <p:nvSpPr>
          <p:cNvPr id="3" name="Espace réservé du contenu 2"/>
          <p:cNvSpPr>
            <a:spLocks noGrp="1"/>
          </p:cNvSpPr>
          <p:nvPr>
            <p:ph idx="1"/>
            <p:custDataLst>
              <p:tags r:id="rId2"/>
            </p:custDataLst>
          </p:nvPr>
        </p:nvSpPr>
        <p:spPr/>
        <p:txBody>
          <a:bodyPr/>
          <a:lstStyle/>
          <a:p>
            <a:r>
              <a:rPr lang="fr-CA" dirty="0" smtClean="0"/>
              <a:t>Si le texte cité a été rédigé par un seul auteur, vous citez son nom de famille à chaque fois que vous utilisez cette source :</a:t>
            </a:r>
          </a:p>
          <a:p>
            <a:pPr lvl="1"/>
            <a:r>
              <a:rPr lang="fr-CA" sz="2200" dirty="0" smtClean="0"/>
              <a:t>Wilson (2005) …</a:t>
            </a:r>
          </a:p>
          <a:p>
            <a:pPr lvl="1"/>
            <a:r>
              <a:rPr lang="fr-CA" sz="2200" dirty="0" smtClean="0"/>
              <a:t>… (Wilson, 2005).</a:t>
            </a:r>
          </a:p>
          <a:p>
            <a:r>
              <a:rPr lang="fr-CA" dirty="0" smtClean="0"/>
              <a:t>Si le texte cité compte deux auteurs, vous citez leurs noms de famille à chaque fois que vous utilisez cette source :</a:t>
            </a:r>
          </a:p>
          <a:p>
            <a:pPr lvl="1"/>
            <a:r>
              <a:rPr lang="fr-CA" sz="2200" dirty="0" smtClean="0"/>
              <a:t>Wilson et </a:t>
            </a:r>
            <a:r>
              <a:rPr lang="fr-CA" sz="2200" dirty="0" err="1" smtClean="0"/>
              <a:t>Breckke</a:t>
            </a:r>
            <a:r>
              <a:rPr lang="fr-CA" sz="2200" dirty="0" smtClean="0"/>
              <a:t> (1994) …</a:t>
            </a:r>
          </a:p>
          <a:p>
            <a:pPr lvl="1"/>
            <a:r>
              <a:rPr lang="fr-CA" sz="2200" dirty="0" smtClean="0"/>
              <a:t>… (Wilson &amp; </a:t>
            </a:r>
            <a:r>
              <a:rPr lang="fr-CA" sz="2200" dirty="0" err="1" smtClean="0"/>
              <a:t>Brekke</a:t>
            </a:r>
            <a:r>
              <a:rPr lang="fr-CA" sz="2200" dirty="0" smtClean="0"/>
              <a:t>, 1994).</a:t>
            </a:r>
          </a:p>
        </p:txBody>
      </p:sp>
      <p:pic>
        <p:nvPicPr>
          <p:cNvPr id="4"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0325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Citer de trois à cinq auteurs</a:t>
            </a:r>
            <a:endParaRPr lang="fr-CA" b="1" dirty="0"/>
          </a:p>
        </p:txBody>
      </p:sp>
      <p:sp>
        <p:nvSpPr>
          <p:cNvPr id="3" name="Espace réservé du contenu 2"/>
          <p:cNvSpPr>
            <a:spLocks noGrp="1"/>
          </p:cNvSpPr>
          <p:nvPr>
            <p:ph idx="1"/>
            <p:custDataLst>
              <p:tags r:id="rId2"/>
            </p:custDataLst>
          </p:nvPr>
        </p:nvSpPr>
        <p:spPr/>
        <p:txBody>
          <a:bodyPr>
            <a:normAutofit/>
          </a:bodyPr>
          <a:lstStyle/>
          <a:p>
            <a:pPr marL="0" indent="0">
              <a:buNone/>
            </a:pPr>
            <a:r>
              <a:rPr lang="fr-CA" dirty="0" smtClean="0"/>
              <a:t>Si le texte cité compte de trois à cinq auteurs</a:t>
            </a:r>
            <a:r>
              <a:rPr lang="fr-CA" dirty="0"/>
              <a:t> </a:t>
            </a:r>
            <a:r>
              <a:rPr lang="fr-CA" dirty="0" smtClean="0"/>
              <a:t>: </a:t>
            </a:r>
          </a:p>
          <a:p>
            <a:r>
              <a:rPr lang="fr-CA" dirty="0"/>
              <a:t>la première fois que vous </a:t>
            </a:r>
            <a:r>
              <a:rPr lang="fr-CA" dirty="0" smtClean="0"/>
              <a:t>citez cette source, vous indiquez le nom de famille de tous les auteurs :</a:t>
            </a:r>
          </a:p>
          <a:p>
            <a:pPr lvl="1"/>
            <a:r>
              <a:rPr lang="fr-CA" sz="2200" dirty="0" smtClean="0"/>
              <a:t>Wilson, </a:t>
            </a:r>
            <a:r>
              <a:rPr lang="fr-CA" sz="2200" dirty="0" err="1" smtClean="0"/>
              <a:t>Damiani</a:t>
            </a:r>
            <a:r>
              <a:rPr lang="fr-CA" sz="2200" dirty="0" smtClean="0"/>
              <a:t>, et Shelton (2002) …</a:t>
            </a:r>
          </a:p>
          <a:p>
            <a:pPr lvl="1"/>
            <a:r>
              <a:rPr lang="fr-CA" sz="2200" dirty="0" smtClean="0"/>
              <a:t>… (Wilson, </a:t>
            </a:r>
            <a:r>
              <a:rPr lang="fr-CA" sz="2200" dirty="0" err="1" smtClean="0"/>
              <a:t>Damiani</a:t>
            </a:r>
            <a:r>
              <a:rPr lang="fr-CA" sz="2200" dirty="0" smtClean="0"/>
              <a:t>, &amp; Shelton, 2002).</a:t>
            </a:r>
          </a:p>
          <a:p>
            <a:r>
              <a:rPr lang="fr-CA" dirty="0"/>
              <a:t>p</a:t>
            </a:r>
            <a:r>
              <a:rPr lang="fr-CA" dirty="0" smtClean="0"/>
              <a:t>our les citations suivantes, vous indiquez le nom de famille du premier auteur suivi de l’abréviation </a:t>
            </a:r>
            <a:r>
              <a:rPr lang="fr-CA" dirty="0" smtClean="0">
                <a:solidFill>
                  <a:schemeClr val="accent1"/>
                </a:solidFill>
              </a:rPr>
              <a:t>et al.</a:t>
            </a:r>
            <a:r>
              <a:rPr lang="fr-CA" dirty="0" smtClean="0">
                <a:solidFill>
                  <a:srgbClr val="C00000"/>
                </a:solidFill>
              </a:rPr>
              <a:t> </a:t>
            </a:r>
            <a:r>
              <a:rPr lang="fr-CA" dirty="0" smtClean="0"/>
              <a:t>:</a:t>
            </a:r>
          </a:p>
          <a:p>
            <a:pPr lvl="1"/>
            <a:r>
              <a:rPr lang="fr-CA" sz="2200" dirty="0" smtClean="0"/>
              <a:t>Wilson et al. (2002) …</a:t>
            </a:r>
          </a:p>
          <a:p>
            <a:pPr lvl="1"/>
            <a:r>
              <a:rPr lang="fr-CA" sz="2200" dirty="0" smtClean="0"/>
              <a:t>… (Wilson et al., 2002).</a:t>
            </a:r>
          </a:p>
        </p:txBody>
      </p:sp>
      <p:pic>
        <p:nvPicPr>
          <p:cNvPr id="4"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431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Citer six auteurs ou plus</a:t>
            </a:r>
            <a:endParaRPr lang="fr-CA" b="1" dirty="0"/>
          </a:p>
        </p:txBody>
      </p:sp>
      <p:sp>
        <p:nvSpPr>
          <p:cNvPr id="3" name="Espace réservé du contenu 2"/>
          <p:cNvSpPr>
            <a:spLocks noGrp="1"/>
          </p:cNvSpPr>
          <p:nvPr>
            <p:ph idx="1"/>
            <p:custDataLst>
              <p:tags r:id="rId2"/>
            </p:custDataLst>
          </p:nvPr>
        </p:nvSpPr>
        <p:spPr/>
        <p:txBody>
          <a:bodyPr/>
          <a:lstStyle/>
          <a:p>
            <a:r>
              <a:rPr lang="fr-CA" dirty="0" smtClean="0"/>
              <a:t>Si le texte cité compte six auteurs ou plus, vous indiquez le nom de famille du premier auteur suivi de l’abréviation et al.</a:t>
            </a:r>
            <a:r>
              <a:rPr lang="fr-CA" b="1" dirty="0" smtClean="0"/>
              <a:t> </a:t>
            </a:r>
            <a:r>
              <a:rPr lang="fr-CA" dirty="0" smtClean="0"/>
              <a:t>à chaque fois que vous utilisez cette source, incluant la première fois :</a:t>
            </a:r>
          </a:p>
          <a:p>
            <a:pPr lvl="1"/>
            <a:r>
              <a:rPr lang="fr-CA" sz="2200" dirty="0" smtClean="0"/>
              <a:t>Wilson et al. (1993) …</a:t>
            </a:r>
          </a:p>
          <a:p>
            <a:pPr lvl="1"/>
            <a:r>
              <a:rPr lang="fr-CA" sz="2200" dirty="0" smtClean="0"/>
              <a:t>… (Wilson et al., 1993).</a:t>
            </a:r>
            <a:endParaRPr lang="fr-CA" sz="2200" dirty="0"/>
          </a:p>
        </p:txBody>
      </p:sp>
      <p:pic>
        <p:nvPicPr>
          <p:cNvPr id="4"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9709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Citer des sites internet</a:t>
            </a:r>
            <a:endParaRPr lang="fr-CA" b="1" dirty="0"/>
          </a:p>
        </p:txBody>
      </p:sp>
      <p:sp>
        <p:nvSpPr>
          <p:cNvPr id="3" name="Espace réservé du contenu 2"/>
          <p:cNvSpPr>
            <a:spLocks noGrp="1"/>
          </p:cNvSpPr>
          <p:nvPr>
            <p:ph idx="1"/>
            <p:custDataLst>
              <p:tags r:id="rId2"/>
            </p:custDataLst>
          </p:nvPr>
        </p:nvSpPr>
        <p:spPr/>
        <p:txBody>
          <a:bodyPr>
            <a:normAutofit/>
          </a:bodyPr>
          <a:lstStyle/>
          <a:p>
            <a:r>
              <a:rPr lang="fr-CA" dirty="0" smtClean="0"/>
              <a:t>Si vous citez un site internet, écrivez le nom de l’auteur (ou de l’organisation) et l’année de publication. </a:t>
            </a:r>
          </a:p>
          <a:p>
            <a:pPr lvl="1"/>
            <a:r>
              <a:rPr lang="fr-CA" sz="2200" dirty="0"/>
              <a:t>Si l’auteur (ou </a:t>
            </a:r>
            <a:r>
              <a:rPr lang="fr-CA" sz="2200" dirty="0" smtClean="0"/>
              <a:t>l’organisation) </a:t>
            </a:r>
            <a:r>
              <a:rPr lang="fr-CA" sz="2200" dirty="0"/>
              <a:t>est inconnu, indiquez entre guillemets les premiers mots du titre de la référence : (</a:t>
            </a:r>
            <a:r>
              <a:rPr lang="fr-CA" sz="2200" dirty="0">
                <a:solidFill>
                  <a:prstClr val="black"/>
                </a:solidFill>
              </a:rPr>
              <a:t>« The </a:t>
            </a:r>
            <a:r>
              <a:rPr lang="fr-CA" sz="2200" dirty="0" err="1">
                <a:solidFill>
                  <a:prstClr val="black"/>
                </a:solidFill>
              </a:rPr>
              <a:t>Writer’s</a:t>
            </a:r>
            <a:r>
              <a:rPr lang="fr-CA" sz="2200" dirty="0">
                <a:solidFill>
                  <a:prstClr val="black"/>
                </a:solidFill>
              </a:rPr>
              <a:t> </a:t>
            </a:r>
            <a:r>
              <a:rPr lang="fr-CA" sz="2200" dirty="0" err="1">
                <a:solidFill>
                  <a:prstClr val="black"/>
                </a:solidFill>
              </a:rPr>
              <a:t>Handbook</a:t>
            </a:r>
            <a:r>
              <a:rPr lang="fr-CA" sz="2200" dirty="0">
                <a:solidFill>
                  <a:prstClr val="black"/>
                </a:solidFill>
              </a:rPr>
              <a:t> », 2012)</a:t>
            </a:r>
            <a:endParaRPr lang="fr-CA" sz="2200" dirty="0"/>
          </a:p>
          <a:p>
            <a:pPr lvl="1"/>
            <a:r>
              <a:rPr lang="fr-CA" sz="2200" dirty="0" smtClean="0"/>
              <a:t>Si la date n’est pas disponible, indiquez no date en utilisant l’abréviation </a:t>
            </a:r>
            <a:r>
              <a:rPr lang="fr-CA" sz="2200" dirty="0" err="1" smtClean="0"/>
              <a:t>n.d</a:t>
            </a:r>
            <a:r>
              <a:rPr lang="fr-CA" sz="2200" dirty="0" smtClean="0"/>
              <a:t>. : (</a:t>
            </a:r>
            <a:r>
              <a:rPr lang="fr-CA" sz="2200" dirty="0"/>
              <a:t>Plagiarism.org, </a:t>
            </a:r>
            <a:r>
              <a:rPr lang="fr-CA" sz="2200" dirty="0" err="1"/>
              <a:t>n.d</a:t>
            </a:r>
            <a:r>
              <a:rPr lang="fr-CA" sz="2200" dirty="0" smtClean="0"/>
              <a:t>.)</a:t>
            </a:r>
            <a:endParaRPr lang="fr-CA" sz="2200" dirty="0"/>
          </a:p>
          <a:p>
            <a:pPr lvl="1"/>
            <a:r>
              <a:rPr lang="fr-CA" sz="2200" dirty="0" smtClean="0"/>
              <a:t>Si vous retranscrivez un extrait mot à mot, indiquez le numéro du paragraphe : « The </a:t>
            </a:r>
            <a:r>
              <a:rPr lang="fr-CA" sz="2200" dirty="0" err="1" smtClean="0"/>
              <a:t>Writer’s</a:t>
            </a:r>
            <a:r>
              <a:rPr lang="fr-CA" sz="2200" dirty="0" smtClean="0"/>
              <a:t> </a:t>
            </a:r>
            <a:r>
              <a:rPr lang="fr-CA" sz="2200" dirty="0" err="1" smtClean="0"/>
              <a:t>Handbook</a:t>
            </a:r>
            <a:r>
              <a:rPr lang="fr-CA" sz="2200" dirty="0" smtClean="0"/>
              <a:t> » (2012, para. 3) affirme « … ».</a:t>
            </a:r>
          </a:p>
        </p:txBody>
      </p:sp>
      <p:sp>
        <p:nvSpPr>
          <p:cNvPr id="4" name="Rectangle 3"/>
          <p:cNvSpPr/>
          <p:nvPr>
            <p:custDataLst>
              <p:tags r:id="rId3"/>
            </p:custDataLst>
          </p:nvPr>
        </p:nvSpPr>
        <p:spPr>
          <a:xfrm>
            <a:off x="117748" y="5517232"/>
            <a:ext cx="10945216" cy="707886"/>
          </a:xfrm>
          <a:prstGeom prst="rect">
            <a:avLst/>
          </a:prstGeom>
        </p:spPr>
        <p:txBody>
          <a:bodyPr wrap="square">
            <a:spAutoFit/>
          </a:bodyPr>
          <a:lstStyle/>
          <a:p>
            <a:pPr indent="-457200" defTabSz="457200"/>
            <a:r>
              <a:rPr lang="en-US" sz="2000" dirty="0">
                <a:latin typeface="+mj-lt"/>
                <a:cs typeface="Times New Roman" panose="02020603050405020304" pitchFamily="18" charset="0"/>
              </a:rPr>
              <a:t>Lee, C. (2010). </a:t>
            </a:r>
            <a:r>
              <a:rPr lang="en-US" sz="2000" i="1" dirty="0">
                <a:latin typeface="+mj-lt"/>
                <a:cs typeface="Times New Roman" panose="02020603050405020304" pitchFamily="18" charset="0"/>
              </a:rPr>
              <a:t>How to cite something you found on  a website in APA style</a:t>
            </a:r>
            <a:r>
              <a:rPr lang="en-US" sz="2000" dirty="0">
                <a:latin typeface="+mj-lt"/>
                <a:cs typeface="Times New Roman" panose="02020603050405020304" pitchFamily="18" charset="0"/>
              </a:rPr>
              <a:t> [blog </a:t>
            </a:r>
            <a:r>
              <a:rPr lang="en-US" sz="2000" dirty="0" smtClean="0">
                <a:latin typeface="+mj-lt"/>
                <a:cs typeface="Times New Roman" panose="02020603050405020304" pitchFamily="18" charset="0"/>
              </a:rPr>
              <a:t>post</a:t>
            </a:r>
            <a:r>
              <a:rPr lang="en-US" sz="2000" dirty="0">
                <a:latin typeface="+mj-lt"/>
                <a:cs typeface="Times New Roman" panose="02020603050405020304" pitchFamily="18" charset="0"/>
              </a:rPr>
              <a:t>]. </a:t>
            </a:r>
            <a:r>
              <a:rPr lang="en-US" sz="2000" dirty="0" err="1" smtClean="0">
                <a:latin typeface="+mj-lt"/>
                <a:cs typeface="Times New Roman" panose="02020603050405020304" pitchFamily="18" charset="0"/>
              </a:rPr>
              <a:t>Récupéré</a:t>
            </a:r>
            <a:r>
              <a:rPr lang="en-US" sz="2000" dirty="0" smtClean="0">
                <a:latin typeface="+mj-lt"/>
                <a:cs typeface="Times New Roman" panose="02020603050405020304" pitchFamily="18" charset="0"/>
              </a:rPr>
              <a:t> sur : </a:t>
            </a:r>
            <a:r>
              <a:rPr lang="en-US" sz="2000" u="sng" dirty="0" smtClean="0">
                <a:latin typeface="+mj-lt"/>
                <a:cs typeface="Times New Roman" panose="02020603050405020304" pitchFamily="18" charset="0"/>
              </a:rPr>
              <a:t>http</a:t>
            </a:r>
            <a:r>
              <a:rPr lang="en-US" sz="2000" u="sng" dirty="0">
                <a:latin typeface="+mj-lt"/>
                <a:cs typeface="Times New Roman" panose="02020603050405020304" pitchFamily="18" charset="0"/>
              </a:rPr>
              <a:t>://</a:t>
            </a:r>
            <a:r>
              <a:rPr lang="en-US" sz="2000" u="sng" dirty="0" smtClean="0">
                <a:latin typeface="+mj-lt"/>
                <a:cs typeface="Times New Roman" panose="02020603050405020304" pitchFamily="18" charset="0"/>
              </a:rPr>
              <a:t>blog.apastyle.org</a:t>
            </a:r>
            <a:endParaRPr lang="en-US" sz="2000" u="sng" dirty="0">
              <a:latin typeface="+mj-lt"/>
              <a:cs typeface="Times New Roman" panose="02020603050405020304" pitchFamily="18" charset="0"/>
            </a:endParaRPr>
          </a:p>
        </p:txBody>
      </p:sp>
      <p:pic>
        <p:nvPicPr>
          <p:cNvPr id="5" name="Picture 6" descr="http://cdn.mysitemyway.com/etc-mysitemyway/icons/legacy-previews/icons/matte-blue-and-white-square-icons-symbols-shapes/118240-matte-blue-and-white-square-icon-symbols-shapes-power-button.png"/>
          <p:cNvPicPr>
            <a:picLocks noChangeAspect="1" noChangeArrowheads="1"/>
          </p:cNvPicPr>
          <p:nvPr>
            <p:custDataLst>
              <p:tags r:id="rId4"/>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0887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Citer des sources secondaires</a:t>
            </a:r>
            <a:endParaRPr lang="fr-CA" b="1" dirty="0"/>
          </a:p>
        </p:txBody>
      </p:sp>
      <p:sp>
        <p:nvSpPr>
          <p:cNvPr id="3" name="Espace réservé du contenu 2"/>
          <p:cNvSpPr>
            <a:spLocks noGrp="1"/>
          </p:cNvSpPr>
          <p:nvPr>
            <p:ph idx="1"/>
            <p:custDataLst>
              <p:tags r:id="rId2"/>
            </p:custDataLst>
          </p:nvPr>
        </p:nvSpPr>
        <p:spPr/>
        <p:txBody>
          <a:bodyPr>
            <a:normAutofit lnSpcReduction="10000"/>
          </a:bodyPr>
          <a:lstStyle/>
          <a:p>
            <a:r>
              <a:rPr lang="fr-CA" dirty="0" smtClean="0"/>
              <a:t>Il peut arriver que vous vouliez citer le travail d’un auteur A, mais que vous ne le connaissiez qu’à travers le travail d’un auteur B. Cet auteur B est une </a:t>
            </a:r>
            <a:r>
              <a:rPr lang="fr-CA" b="1" dirty="0" smtClean="0"/>
              <a:t>source secondaire</a:t>
            </a:r>
            <a:r>
              <a:rPr lang="fr-CA" dirty="0" smtClean="0"/>
              <a:t>.</a:t>
            </a:r>
          </a:p>
          <a:p>
            <a:r>
              <a:rPr lang="fr-CA" dirty="0" smtClean="0"/>
              <a:t>Puisque vous ne savez pas si l’auteur B rapporte fidèlement les idées de l’auteur A ou s’il l’a plagié, vous devriez lire la publication originale de l’auteur A et citer ce dernier.</a:t>
            </a:r>
          </a:p>
          <a:p>
            <a:r>
              <a:rPr lang="fr-CA" b="1" dirty="0" smtClean="0"/>
              <a:t>Sachez qu’en citant une source dans un travail, vous indiquez que vous l’avez consultée. Si vous choisissez de citer de l’information tirée d’une source secondaire plutôt que de consulter la source originale, vous pourriez être en train de plagier!</a:t>
            </a:r>
          </a:p>
          <a:p>
            <a:endParaRPr lang="fr-CA" dirty="0"/>
          </a:p>
        </p:txBody>
      </p:sp>
      <p:pic>
        <p:nvPicPr>
          <p:cNvPr id="4"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8358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522876" y="332656"/>
            <a:ext cx="9143538" cy="1066800"/>
          </a:xfrm>
        </p:spPr>
        <p:txBody>
          <a:bodyPr/>
          <a:lstStyle/>
          <a:p>
            <a:r>
              <a:rPr lang="fr-CA" b="1" dirty="0" smtClean="0"/>
              <a:t>Citer des sources secondaires</a:t>
            </a:r>
            <a:endParaRPr lang="fr-CA" b="1" dirty="0"/>
          </a:p>
        </p:txBody>
      </p:sp>
      <p:sp>
        <p:nvSpPr>
          <p:cNvPr id="3" name="Espace réservé du contenu 2"/>
          <p:cNvSpPr>
            <a:spLocks noGrp="1"/>
          </p:cNvSpPr>
          <p:nvPr>
            <p:ph idx="1"/>
            <p:custDataLst>
              <p:tags r:id="rId2"/>
            </p:custDataLst>
          </p:nvPr>
        </p:nvSpPr>
        <p:spPr>
          <a:xfrm>
            <a:off x="1522876" y="1556792"/>
            <a:ext cx="10260168" cy="4114800"/>
          </a:xfrm>
        </p:spPr>
        <p:txBody>
          <a:bodyPr/>
          <a:lstStyle/>
          <a:p>
            <a:r>
              <a:rPr lang="fr-CA" dirty="0" smtClean="0"/>
              <a:t>Toutefois, il n’est pas toujours possible de retracer une source originale. </a:t>
            </a:r>
          </a:p>
          <a:p>
            <a:r>
              <a:rPr lang="fr-CA" dirty="0" smtClean="0"/>
              <a:t>Par exemple, le </a:t>
            </a:r>
            <a:r>
              <a:rPr lang="fr-CA" i="1" dirty="0" smtClean="0"/>
              <a:t>Manuel de publication </a:t>
            </a:r>
            <a:r>
              <a:rPr lang="fr-CA" dirty="0" smtClean="0"/>
              <a:t>de l’APA (2010)</a:t>
            </a:r>
            <a:r>
              <a:rPr lang="fr-CA" dirty="0" smtClean="0">
                <a:solidFill>
                  <a:srgbClr val="FF0000"/>
                </a:solidFill>
              </a:rPr>
              <a:t> </a:t>
            </a:r>
            <a:r>
              <a:rPr lang="fr-CA" dirty="0" smtClean="0"/>
              <a:t>cite Bentley et al. (1929) qui décrivent comment le manuel a été créé en 1929. Si vous voulez intégrer cette information dans votre texte, mais que vous êtes incapable de retracer la source originale, vous devez indiquer clairement que vous utilisez une source secondaire en indiquant : </a:t>
            </a:r>
            <a:r>
              <a:rPr lang="fr-CA" dirty="0"/>
              <a:t>A</a:t>
            </a:r>
            <a:r>
              <a:rPr lang="fr-CA" dirty="0" smtClean="0"/>
              <a:t>uteur original (année</a:t>
            </a:r>
            <a:r>
              <a:rPr lang="fr-CA" dirty="0" smtClean="0">
                <a:solidFill>
                  <a:schemeClr val="accent1"/>
                </a:solidFill>
              </a:rPr>
              <a:t>; tel que cité dans </a:t>
            </a:r>
            <a:r>
              <a:rPr lang="fr-CA" dirty="0" smtClean="0"/>
              <a:t>ou </a:t>
            </a:r>
            <a:r>
              <a:rPr lang="fr-CA" dirty="0" smtClean="0">
                <a:solidFill>
                  <a:schemeClr val="accent1"/>
                </a:solidFill>
              </a:rPr>
              <a:t>tel que rapporté par</a:t>
            </a:r>
            <a:r>
              <a:rPr lang="fr-CA" b="1" dirty="0" smtClean="0"/>
              <a:t> </a:t>
            </a:r>
            <a:r>
              <a:rPr lang="fr-CA" dirty="0" smtClean="0"/>
              <a:t>la </a:t>
            </a:r>
            <a:r>
              <a:rPr lang="fr-CA" dirty="0"/>
              <a:t>S</a:t>
            </a:r>
            <a:r>
              <a:rPr lang="fr-CA" dirty="0" smtClean="0"/>
              <a:t>ource secondaire, année). </a:t>
            </a:r>
            <a:endParaRPr lang="fr-CA" dirty="0"/>
          </a:p>
        </p:txBody>
      </p:sp>
      <p:sp>
        <p:nvSpPr>
          <p:cNvPr id="4" name="Rectangle à coins arrondis 3"/>
          <p:cNvSpPr/>
          <p:nvPr>
            <p:custDataLst>
              <p:tags r:id="rId3"/>
            </p:custDataLst>
          </p:nvPr>
        </p:nvSpPr>
        <p:spPr bwMode="auto">
          <a:xfrm>
            <a:off x="1701924" y="4221088"/>
            <a:ext cx="9865096" cy="1224016"/>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nchor="ctr"/>
          <a:lstStyle/>
          <a:p>
            <a:pPr>
              <a:defRPr/>
            </a:pPr>
            <a:r>
              <a:rPr lang="fr-CA" sz="2200" dirty="0" smtClean="0">
                <a:latin typeface="+mj-lt"/>
              </a:rPr>
              <a:t>Le </a:t>
            </a:r>
            <a:r>
              <a:rPr lang="fr-CA" sz="2200" i="1" dirty="0" smtClean="0">
                <a:latin typeface="+mj-lt"/>
              </a:rPr>
              <a:t>Manuel de publication </a:t>
            </a:r>
            <a:r>
              <a:rPr lang="fr-CA" sz="2200" dirty="0" smtClean="0">
                <a:latin typeface="+mj-lt"/>
              </a:rPr>
              <a:t>de l’APA présente ce qui est considéré comme le « standard » de la procédure à suivre (Bentley et al., 1929, p. 57; tel que cité par l’Association américaine de psychologie, 2010, p. 3). </a:t>
            </a:r>
            <a:endParaRPr lang="fr-CA" sz="2200" dirty="0">
              <a:latin typeface="+mj-lt"/>
            </a:endParaRPr>
          </a:p>
        </p:txBody>
      </p:sp>
      <p:sp>
        <p:nvSpPr>
          <p:cNvPr id="6" name="Rectangle 5"/>
          <p:cNvSpPr/>
          <p:nvPr>
            <p:custDataLst>
              <p:tags r:id="rId4"/>
            </p:custDataLst>
          </p:nvPr>
        </p:nvSpPr>
        <p:spPr>
          <a:xfrm>
            <a:off x="117748" y="5570190"/>
            <a:ext cx="9505056" cy="707886"/>
          </a:xfrm>
          <a:prstGeom prst="rect">
            <a:avLst/>
          </a:prstGeom>
        </p:spPr>
        <p:txBody>
          <a:bodyPr wrap="square">
            <a:spAutoFit/>
          </a:bodyPr>
          <a:lstStyle/>
          <a:p>
            <a:pPr marL="457200" indent="-457200">
              <a:spcBef>
                <a:spcPts val="0"/>
              </a:spcBef>
              <a:tabLst>
                <a:tab pos="287338" algn="l"/>
              </a:tabLst>
              <a:defRPr/>
            </a:pPr>
            <a:r>
              <a:rPr lang="en-US" sz="2000" dirty="0" smtClean="0">
                <a:latin typeface="+mj-lt"/>
              </a:rPr>
              <a:t>American Psychological Association (2010). </a:t>
            </a:r>
            <a:r>
              <a:rPr lang="en-US" sz="2000" i="1" dirty="0" smtClean="0">
                <a:latin typeface="+mj-lt"/>
              </a:rPr>
              <a:t>Publication Manual of the American Psychological Association </a:t>
            </a:r>
            <a:r>
              <a:rPr lang="en-US" sz="2000" dirty="0" smtClean="0">
                <a:latin typeface="+mj-lt"/>
              </a:rPr>
              <a:t>(6</a:t>
            </a:r>
            <a:r>
              <a:rPr lang="en-US" sz="2000" baseline="30000" dirty="0" smtClean="0">
                <a:latin typeface="+mj-lt"/>
              </a:rPr>
              <a:t>th</a:t>
            </a:r>
            <a:r>
              <a:rPr lang="en-US" sz="2000" dirty="0" smtClean="0">
                <a:latin typeface="+mj-lt"/>
              </a:rPr>
              <a:t> ed.). Washington,  DC: Author.</a:t>
            </a:r>
            <a:endParaRPr lang="en-US" sz="2000" dirty="0">
              <a:latin typeface="+mj-lt"/>
            </a:endParaRPr>
          </a:p>
        </p:txBody>
      </p:sp>
      <p:pic>
        <p:nvPicPr>
          <p:cNvPr id="7" name="Picture 6" descr="http://cdn.mysitemyway.com/etc-mysitemyway/icons/legacy-previews/icons/matte-blue-and-white-square-icons-symbols-shapes/118240-matte-blue-and-white-square-icon-symbols-shapes-power-button.png"/>
          <p:cNvPicPr>
            <a:picLocks noChangeAspect="1" noChangeArrowheads="1"/>
          </p:cNvPicPr>
          <p:nvPr>
            <p:custDataLst>
              <p:tags r:id="rId5"/>
            </p:custDataLst>
          </p:nvPr>
        </p:nvPicPr>
        <p:blipFill>
          <a:blip r:embed="rId8"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032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3"/>
          <p:cNvSpPr>
            <a:spLocks noGrp="1"/>
          </p:cNvSpPr>
          <p:nvPr>
            <p:ph type="subTitle" idx="1"/>
            <p:custDataLst>
              <p:tags r:id="rId1"/>
            </p:custDataLst>
          </p:nvPr>
        </p:nvSpPr>
        <p:spPr>
          <a:xfrm>
            <a:off x="1125860" y="4941168"/>
            <a:ext cx="9324527" cy="838200"/>
          </a:xfrm>
        </p:spPr>
        <p:txBody>
          <a:bodyPr>
            <a:noAutofit/>
          </a:bodyPr>
          <a:lstStyle/>
          <a:p>
            <a:pPr algn="just"/>
            <a:r>
              <a:rPr lang="fr-CA" sz="2000" i="1" dirty="0" smtClean="0"/>
              <a:t>La version originale de ce tutoriel </a:t>
            </a:r>
            <a:r>
              <a:rPr lang="fr-CA" sz="2000" i="1" dirty="0"/>
              <a:t>a </a:t>
            </a:r>
            <a:r>
              <a:rPr lang="fr-CA" sz="2000" i="1" dirty="0" smtClean="0"/>
              <a:t>été développée par le Dr. </a:t>
            </a:r>
            <a:r>
              <a:rPr lang="fr-CA" sz="2000" i="1" dirty="0" err="1" smtClean="0"/>
              <a:t>Kosha</a:t>
            </a:r>
            <a:r>
              <a:rPr lang="fr-CA" sz="2000" i="1" dirty="0" smtClean="0"/>
              <a:t> </a:t>
            </a:r>
            <a:r>
              <a:rPr lang="fr-CA" sz="2000" i="1" dirty="0"/>
              <a:t>D. </a:t>
            </a:r>
            <a:r>
              <a:rPr lang="fr-CA" sz="2000" i="1" dirty="0" err="1" smtClean="0"/>
              <a:t>Bramesfeld</a:t>
            </a:r>
            <a:r>
              <a:rPr lang="fr-CA" sz="2000" i="1" dirty="0"/>
              <a:t> </a:t>
            </a:r>
            <a:endParaRPr lang="fr-CA" sz="2000" i="1" dirty="0" smtClean="0"/>
          </a:p>
          <a:p>
            <a:pPr algn="just"/>
            <a:r>
              <a:rPr lang="fr-CA" sz="1400" i="1" dirty="0" smtClean="0"/>
              <a:t>Il a été traduit avec </a:t>
            </a:r>
            <a:r>
              <a:rPr lang="fr-CA" sz="1400" i="1" dirty="0"/>
              <a:t>la permission </a:t>
            </a:r>
            <a:r>
              <a:rPr lang="fr-CA" sz="1400" i="1" dirty="0" smtClean="0"/>
              <a:t>de l’auteure par Marie-Claude Richard, Ph.D. et Sophie Dubé, doctorante en psychologie.</a:t>
            </a:r>
            <a:endParaRPr lang="fr-CA" sz="1400" i="1" dirty="0"/>
          </a:p>
          <a:p>
            <a:pPr algn="just"/>
            <a:endParaRPr lang="fr-CA" sz="1800" b="1" i="1" dirty="0"/>
          </a:p>
        </p:txBody>
      </p:sp>
      <p:sp>
        <p:nvSpPr>
          <p:cNvPr id="2" name="Titre 1"/>
          <p:cNvSpPr>
            <a:spLocks noGrp="1"/>
          </p:cNvSpPr>
          <p:nvPr>
            <p:ph type="ctrTitle"/>
            <p:custDataLst>
              <p:tags r:id="rId2"/>
            </p:custDataLst>
          </p:nvPr>
        </p:nvSpPr>
        <p:spPr>
          <a:xfrm>
            <a:off x="1522414" y="908720"/>
            <a:ext cx="9143998" cy="2667000"/>
          </a:xfrm>
        </p:spPr>
        <p:txBody>
          <a:bodyPr>
            <a:normAutofit/>
          </a:bodyPr>
          <a:lstStyle/>
          <a:p>
            <a:pPr>
              <a:spcBef>
                <a:spcPts val="1800"/>
              </a:spcBef>
              <a:spcAft>
                <a:spcPts val="1800"/>
              </a:spcAft>
            </a:pPr>
            <a:r>
              <a:rPr lang="fr-CA" sz="6500" b="1" dirty="0" smtClean="0"/>
              <a:t>Tutoriel sur la prévention du </a:t>
            </a:r>
            <a:r>
              <a:rPr lang="fr-CA" sz="6500" b="1" dirty="0" smtClean="0"/>
              <a:t>plagiat :</a:t>
            </a:r>
            <a:endParaRPr lang="fr-CA" sz="4000" b="1" dirty="0">
              <a:solidFill>
                <a:schemeClr val="tx1"/>
              </a:solidFill>
            </a:endParaRPr>
          </a:p>
        </p:txBody>
      </p:sp>
      <p:sp>
        <p:nvSpPr>
          <p:cNvPr id="6" name="Rectangle 5"/>
          <p:cNvSpPr/>
          <p:nvPr>
            <p:custDataLst>
              <p:tags r:id="rId3"/>
            </p:custDataLst>
          </p:nvPr>
        </p:nvSpPr>
        <p:spPr>
          <a:xfrm>
            <a:off x="1485900" y="3516774"/>
            <a:ext cx="9361040" cy="1323439"/>
          </a:xfrm>
          <a:prstGeom prst="rect">
            <a:avLst/>
          </a:prstGeom>
        </p:spPr>
        <p:txBody>
          <a:bodyPr wrap="square">
            <a:spAutoFit/>
          </a:bodyPr>
          <a:lstStyle/>
          <a:p>
            <a:r>
              <a:rPr lang="fr-CA" sz="4000" b="1" dirty="0">
                <a:solidFill>
                  <a:schemeClr val="bg1"/>
                </a:solidFill>
              </a:rPr>
              <a:t>Comment éviter les </a:t>
            </a:r>
            <a:r>
              <a:rPr lang="fr-CA" sz="4000" b="1" dirty="0">
                <a:solidFill>
                  <a:schemeClr val="bg2"/>
                </a:solidFill>
              </a:rPr>
              <a:t>formes </a:t>
            </a:r>
            <a:r>
              <a:rPr lang="fr-CA" sz="4000" b="1" dirty="0" smtClean="0">
                <a:solidFill>
                  <a:schemeClr val="bg1"/>
                </a:solidFill>
              </a:rPr>
              <a:t>communes de plagiat</a:t>
            </a:r>
            <a:endParaRPr lang="fr-CA" sz="4000" dirty="0">
              <a:solidFill>
                <a:schemeClr val="bg1"/>
              </a:solidFill>
            </a:endParaRPr>
          </a:p>
        </p:txBody>
      </p:sp>
      <p:grpSp>
        <p:nvGrpSpPr>
          <p:cNvPr id="5" name="Groupe 4"/>
          <p:cNvGrpSpPr/>
          <p:nvPr>
            <p:custDataLst>
              <p:tags r:id="rId4"/>
            </p:custDataLst>
          </p:nvPr>
        </p:nvGrpSpPr>
        <p:grpSpPr>
          <a:xfrm>
            <a:off x="9046740" y="5373216"/>
            <a:ext cx="3096344" cy="778847"/>
            <a:chOff x="9046740" y="5517232"/>
            <a:chExt cx="3096344" cy="778847"/>
          </a:xfrm>
        </p:grpSpPr>
        <p:pic>
          <p:nvPicPr>
            <p:cNvPr id="7" name="Picture 6" descr="http://cdn.mysitemyway.com/etc-mysitemyway/icons/legacy-previews/icons/matte-blue-and-white-square-icons-symbols-shapes/118240-matte-blue-and-white-square-icon-symbols-shapes-power-button.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364237" y="5517232"/>
              <a:ext cx="778847" cy="778847"/>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9046740" y="5685173"/>
              <a:ext cx="2417520" cy="480131"/>
            </a:xfrm>
            <a:prstGeom prst="rect">
              <a:avLst/>
            </a:prstGeom>
          </p:spPr>
          <p:txBody>
            <a:bodyPr wrap="none">
              <a:spAutoFit/>
            </a:bodyPr>
            <a:lstStyle/>
            <a:p>
              <a:pPr algn="r">
                <a:lnSpc>
                  <a:spcPct val="90000"/>
                </a:lnSpc>
              </a:pPr>
              <a:r>
                <a:rPr lang="en-US" sz="1400" dirty="0" err="1" smtClean="0">
                  <a:latin typeface="+mj-lt"/>
                </a:rPr>
                <a:t>Appuyer</a:t>
              </a:r>
              <a:r>
                <a:rPr lang="en-US" sz="1400" dirty="0" smtClean="0">
                  <a:latin typeface="+mj-lt"/>
                </a:rPr>
                <a:t> sur la </a:t>
              </a:r>
              <a:r>
                <a:rPr lang="en-US" sz="1400" dirty="0" err="1" smtClean="0">
                  <a:latin typeface="+mj-lt"/>
                </a:rPr>
                <a:t>touche</a:t>
              </a:r>
              <a:r>
                <a:rPr lang="en-US" sz="1400" dirty="0" smtClean="0">
                  <a:latin typeface="+mj-lt"/>
                </a:rPr>
                <a:t> Entrée</a:t>
              </a:r>
            </a:p>
            <a:p>
              <a:pPr algn="r">
                <a:lnSpc>
                  <a:spcPct val="90000"/>
                </a:lnSpc>
              </a:pPr>
              <a:r>
                <a:rPr lang="en-US" sz="1400" dirty="0" smtClean="0">
                  <a:latin typeface="+mj-lt"/>
                </a:rPr>
                <a:t>pour </a:t>
              </a:r>
              <a:r>
                <a:rPr lang="en-US" sz="1400" dirty="0" err="1" smtClean="0">
                  <a:latin typeface="+mj-lt"/>
                </a:rPr>
                <a:t>démarrer</a:t>
              </a:r>
              <a:r>
                <a:rPr lang="en-US" sz="1400" dirty="0" smtClean="0">
                  <a:latin typeface="+mj-lt"/>
                </a:rPr>
                <a:t> le </a:t>
              </a:r>
              <a:r>
                <a:rPr lang="en-US" sz="1400" dirty="0" err="1" smtClean="0">
                  <a:latin typeface="+mj-lt"/>
                </a:rPr>
                <a:t>tutoriel</a:t>
              </a:r>
              <a:endParaRPr lang="en-US" sz="1400" dirty="0" smtClean="0">
                <a:latin typeface="+mj-lt"/>
              </a:endParaRPr>
            </a:p>
          </p:txBody>
        </p:sp>
      </p:grpSp>
    </p:spTree>
    <p:extLst>
      <p:ext uri="{BB962C8B-B14F-4D97-AF65-F5344CB8AC3E}">
        <p14:creationId xmlns:p14="http://schemas.microsoft.com/office/powerpoint/2010/main" val="872497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Faire une citation directe</a:t>
            </a:r>
            <a:endParaRPr lang="fr-CA" b="1" dirty="0"/>
          </a:p>
        </p:txBody>
      </p:sp>
      <p:sp>
        <p:nvSpPr>
          <p:cNvPr id="3" name="Espace réservé du contenu 2"/>
          <p:cNvSpPr>
            <a:spLocks noGrp="1"/>
          </p:cNvSpPr>
          <p:nvPr>
            <p:ph idx="1"/>
            <p:custDataLst>
              <p:tags r:id="rId2"/>
            </p:custDataLst>
          </p:nvPr>
        </p:nvSpPr>
        <p:spPr>
          <a:xfrm>
            <a:off x="1522876" y="1905000"/>
            <a:ext cx="9143538" cy="4332312"/>
          </a:xfrm>
        </p:spPr>
        <p:txBody>
          <a:bodyPr>
            <a:normAutofit fontScale="92500" lnSpcReduction="10000"/>
          </a:bodyPr>
          <a:lstStyle/>
          <a:p>
            <a:r>
              <a:rPr lang="fr-CA" dirty="0" smtClean="0"/>
              <a:t>Une</a:t>
            </a:r>
            <a:r>
              <a:rPr lang="fr-CA" b="1" dirty="0" smtClean="0"/>
              <a:t> citation directe </a:t>
            </a:r>
            <a:r>
              <a:rPr lang="fr-CA" dirty="0" smtClean="0"/>
              <a:t>(ou mot à mot) consiste à utiliser la phrase exacte ou les mots exacts de quelqu’un d’autre.</a:t>
            </a:r>
          </a:p>
          <a:p>
            <a:r>
              <a:rPr lang="fr-CA" dirty="0" smtClean="0"/>
              <a:t>L’APA (2010, p. 170) mentionne que « lorsque l’on cite directement, il faut toujours indiquer l’auteur, l’année et le numéro de la page ou du paragraphe ». Les citations directes de moins de 40 mots doivent être intégrées dans le texte entre guillemets.</a:t>
            </a:r>
          </a:p>
          <a:p>
            <a:r>
              <a:rPr lang="fr-CA" dirty="0" smtClean="0"/>
              <a:t>Les citations directes</a:t>
            </a:r>
            <a:r>
              <a:rPr lang="fr-CA" dirty="0" smtClean="0">
                <a:solidFill>
                  <a:srgbClr val="FF0000"/>
                </a:solidFill>
              </a:rPr>
              <a:t> </a:t>
            </a:r>
            <a:r>
              <a:rPr lang="fr-CA" dirty="0" smtClean="0"/>
              <a:t>de plus de 40 mots doivent apparaître en tant que nouveau paragraphe en retrait du texte et sans guillemets. Les informations sur la source peuvent servir à introduire la citation, ou être placées à la fin de la citation. Dans tous les cas, le numéro de page ou de paragraphe doit être indiqué à la fin de la citation (</a:t>
            </a:r>
            <a:r>
              <a:rPr lang="fr-CA" dirty="0"/>
              <a:t>APA, 2010</a:t>
            </a:r>
            <a:r>
              <a:rPr lang="fr-CA" dirty="0" smtClean="0"/>
              <a:t>). Dans l’exemple présenté sur la diapositive suivante, la citation est tirée de « The </a:t>
            </a:r>
            <a:r>
              <a:rPr lang="fr-CA" dirty="0" err="1" smtClean="0"/>
              <a:t>Writer’s</a:t>
            </a:r>
            <a:r>
              <a:rPr lang="fr-CA" dirty="0" smtClean="0"/>
              <a:t> </a:t>
            </a:r>
            <a:r>
              <a:rPr lang="fr-CA" dirty="0" err="1" smtClean="0"/>
              <a:t>Handbook</a:t>
            </a:r>
            <a:r>
              <a:rPr lang="fr-CA" dirty="0" smtClean="0"/>
              <a:t> » (2012, para. 3) et explique les raisons justifiant l’utilisation d’une citation directe.</a:t>
            </a:r>
            <a:endParaRPr lang="fr-CA" dirty="0"/>
          </a:p>
        </p:txBody>
      </p:sp>
      <p:pic>
        <p:nvPicPr>
          <p:cNvPr id="4"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7701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Quand inclure des citations directes</a:t>
            </a:r>
            <a:endParaRPr lang="fr-CA" b="1" dirty="0"/>
          </a:p>
        </p:txBody>
      </p:sp>
      <p:sp>
        <p:nvSpPr>
          <p:cNvPr id="3" name="Espace réservé du contenu 2"/>
          <p:cNvSpPr>
            <a:spLocks noGrp="1"/>
          </p:cNvSpPr>
          <p:nvPr>
            <p:ph idx="1"/>
            <p:custDataLst>
              <p:tags r:id="rId2"/>
            </p:custDataLst>
          </p:nvPr>
        </p:nvSpPr>
        <p:spPr>
          <a:xfrm>
            <a:off x="1522876" y="1772816"/>
            <a:ext cx="9540088" cy="4114800"/>
          </a:xfrm>
        </p:spPr>
        <p:txBody>
          <a:bodyPr>
            <a:normAutofit/>
          </a:bodyPr>
          <a:lstStyle/>
          <a:p>
            <a:r>
              <a:rPr lang="fr-CA" dirty="0" smtClean="0"/>
              <a:t>Tel que cité directement à partir du document « The </a:t>
            </a:r>
            <a:r>
              <a:rPr lang="fr-CA" dirty="0" err="1" smtClean="0"/>
              <a:t>Writer’s</a:t>
            </a:r>
            <a:r>
              <a:rPr lang="fr-CA" dirty="0" smtClean="0"/>
              <a:t> </a:t>
            </a:r>
            <a:r>
              <a:rPr lang="fr-CA" dirty="0" err="1" smtClean="0"/>
              <a:t>Handbook</a:t>
            </a:r>
            <a:r>
              <a:rPr lang="fr-CA" dirty="0" smtClean="0"/>
              <a:t> » (2012), dans un papier scientifique vous devriez inclure des citations directes : </a:t>
            </a:r>
          </a:p>
          <a:p>
            <a:pPr marL="1100137" lvl="1" indent="-342900"/>
            <a:r>
              <a:rPr lang="fr-CA" sz="2200" dirty="0"/>
              <a:t>pour signifier que votre point de vue est </a:t>
            </a:r>
            <a:r>
              <a:rPr lang="fr-CA" sz="2200" dirty="0" smtClean="0"/>
              <a:t>appuyé par une autorité compétente;</a:t>
            </a:r>
            <a:endParaRPr lang="fr-CA" sz="2200" dirty="0"/>
          </a:p>
          <a:p>
            <a:pPr marL="1100137" lvl="1" indent="-342900"/>
            <a:r>
              <a:rPr lang="fr-CA" sz="2200" dirty="0"/>
              <a:t>p</a:t>
            </a:r>
            <a:r>
              <a:rPr lang="fr-CA" sz="2200" dirty="0" smtClean="0"/>
              <a:t>our présenter une position ou un argument à débattre ou à commenter;</a:t>
            </a:r>
          </a:p>
          <a:p>
            <a:pPr marL="1100137" lvl="1" indent="-342900"/>
            <a:r>
              <a:rPr lang="fr-CA" sz="2200" dirty="0"/>
              <a:t>p</a:t>
            </a:r>
            <a:r>
              <a:rPr lang="fr-CA" sz="2200" dirty="0" smtClean="0"/>
              <a:t>our inclure un langage significatif au plan historique;</a:t>
            </a:r>
          </a:p>
          <a:p>
            <a:pPr marL="1100137" lvl="1" indent="-342900"/>
            <a:r>
              <a:rPr lang="fr-CA" sz="2200" dirty="0" smtClean="0"/>
              <a:t>pour présenter un passage particulièrement bien articulé qui risquerait de perdre son sens s’il était reformulé ou résumé (para. 3).</a:t>
            </a:r>
          </a:p>
          <a:p>
            <a:pPr marL="320040" lvl="1" indent="0">
              <a:buNone/>
            </a:pPr>
            <a:endParaRPr lang="fr-CA" dirty="0"/>
          </a:p>
        </p:txBody>
      </p:sp>
      <p:sp>
        <p:nvSpPr>
          <p:cNvPr id="4" name="Rectangle 3"/>
          <p:cNvSpPr/>
          <p:nvPr>
            <p:custDataLst>
              <p:tags r:id="rId3"/>
            </p:custDataLst>
          </p:nvPr>
        </p:nvSpPr>
        <p:spPr>
          <a:xfrm>
            <a:off x="117748" y="5601434"/>
            <a:ext cx="10297144" cy="707886"/>
          </a:xfrm>
          <a:prstGeom prst="rect">
            <a:avLst/>
          </a:prstGeom>
        </p:spPr>
        <p:txBody>
          <a:bodyPr wrap="square">
            <a:spAutoFit/>
          </a:bodyPr>
          <a:lstStyle/>
          <a:p>
            <a:r>
              <a:rPr lang="en-US" sz="2000" dirty="0" smtClean="0">
                <a:latin typeface="+mj-lt"/>
                <a:cs typeface="Times New Roman" panose="02020603050405020304" pitchFamily="18" charset="0"/>
              </a:rPr>
              <a:t>The Writer’s Handbook: Avoiding Plagiarism (2012, July 2). </a:t>
            </a:r>
            <a:r>
              <a:rPr lang="en-US" sz="2000" i="1" dirty="0" smtClean="0">
                <a:latin typeface="+mj-lt"/>
                <a:cs typeface="Times New Roman" panose="02020603050405020304" pitchFamily="18" charset="0"/>
              </a:rPr>
              <a:t>Paraphrasing vs.  quoting – An explanation. </a:t>
            </a:r>
            <a:r>
              <a:rPr lang="en-US" sz="2000" dirty="0" err="1" smtClean="0">
                <a:latin typeface="+mj-lt"/>
                <a:cs typeface="Times New Roman" panose="02020603050405020304" pitchFamily="18" charset="0"/>
              </a:rPr>
              <a:t>Récupéré</a:t>
            </a:r>
            <a:r>
              <a:rPr lang="en-US" sz="2000" dirty="0" smtClean="0">
                <a:latin typeface="+mj-lt"/>
                <a:cs typeface="Times New Roman" panose="02020603050405020304" pitchFamily="18" charset="0"/>
              </a:rPr>
              <a:t> sur : </a:t>
            </a:r>
            <a:r>
              <a:rPr lang="en-US" sz="2000" u="sng" dirty="0" smtClean="0">
                <a:latin typeface="+mj-lt"/>
                <a:cs typeface="Times New Roman" panose="02020603050405020304" pitchFamily="18" charset="0"/>
              </a:rPr>
              <a:t>https</a:t>
            </a:r>
            <a:r>
              <a:rPr lang="en-US" sz="2000" u="sng" dirty="0">
                <a:latin typeface="+mj-lt"/>
                <a:cs typeface="Times New Roman" panose="02020603050405020304" pitchFamily="18" charset="0"/>
              </a:rPr>
              <a:t>://writing.wisc.edu/Handbook/QPA_PorQ.html </a:t>
            </a:r>
          </a:p>
        </p:txBody>
      </p:sp>
      <p:pic>
        <p:nvPicPr>
          <p:cNvPr id="5" name="Picture 6" descr="http://cdn.mysitemyway.com/etc-mysitemyway/icons/legacy-previews/icons/matte-blue-and-white-square-icons-symbols-shapes/118240-matte-blue-and-white-square-icon-symbols-shapes-power-button.png"/>
          <p:cNvPicPr>
            <a:picLocks noChangeAspect="1" noChangeArrowheads="1"/>
          </p:cNvPicPr>
          <p:nvPr>
            <p:custDataLst>
              <p:tags r:id="rId4"/>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6329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Inclure des citations directes ou non?</a:t>
            </a:r>
            <a:endParaRPr lang="fr-CA" b="1" dirty="0"/>
          </a:p>
        </p:txBody>
      </p:sp>
      <p:sp>
        <p:nvSpPr>
          <p:cNvPr id="3" name="Espace réservé du contenu 2"/>
          <p:cNvSpPr>
            <a:spLocks noGrp="1"/>
          </p:cNvSpPr>
          <p:nvPr>
            <p:ph idx="1"/>
            <p:custDataLst>
              <p:tags r:id="rId2"/>
            </p:custDataLst>
          </p:nvPr>
        </p:nvSpPr>
        <p:spPr/>
        <p:txBody>
          <a:bodyPr>
            <a:normAutofit lnSpcReduction="10000"/>
          </a:bodyPr>
          <a:lstStyle/>
          <a:p>
            <a:r>
              <a:rPr lang="fr-CA" dirty="0" smtClean="0"/>
              <a:t>Bien que la citation directe</a:t>
            </a:r>
            <a:r>
              <a:rPr lang="fr-CA" dirty="0" smtClean="0">
                <a:solidFill>
                  <a:srgbClr val="FF0000"/>
                </a:solidFill>
              </a:rPr>
              <a:t> </a:t>
            </a:r>
            <a:r>
              <a:rPr lang="fr-CA" dirty="0" smtClean="0"/>
              <a:t>soit nécessaire dans certaines situations (tel que mentionné dans la diapositive précédente), il ne s’agit pas de la meilleure façon d’éviter le plagiat.</a:t>
            </a:r>
          </a:p>
          <a:p>
            <a:r>
              <a:rPr lang="fr-CA" dirty="0" smtClean="0"/>
              <a:t>Même lorsqu’il comprend des passages correctement cités, un document peut tout de même être considéré comme plagié si un étudiant cite une information qu’il ne comprend pas, si l’information est présentée hors contexte ou de façon erronée, ou si un étudiant s’appuie trop étroitement sur les mots de quelqu’un d’autre. </a:t>
            </a:r>
          </a:p>
          <a:p>
            <a:r>
              <a:rPr lang="fr-CA" b="1" dirty="0" smtClean="0"/>
              <a:t>Par conséquent, vous devriez faire des citations directes uniquement lorsque c’est absolument nécessaire.</a:t>
            </a:r>
          </a:p>
        </p:txBody>
      </p:sp>
      <p:pic>
        <p:nvPicPr>
          <p:cNvPr id="4"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446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Quoi faire plutôt qu’une citation</a:t>
            </a:r>
            <a:r>
              <a:rPr lang="fr-CA" b="1" dirty="0" smtClean="0">
                <a:solidFill>
                  <a:srgbClr val="FF0000"/>
                </a:solidFill>
              </a:rPr>
              <a:t> </a:t>
            </a:r>
            <a:r>
              <a:rPr lang="fr-CA" b="1" dirty="0" smtClean="0"/>
              <a:t>directe?</a:t>
            </a:r>
            <a:endParaRPr lang="fr-CA" b="1" dirty="0"/>
          </a:p>
        </p:txBody>
      </p:sp>
      <p:sp>
        <p:nvSpPr>
          <p:cNvPr id="3" name="Espace réservé du contenu 2"/>
          <p:cNvSpPr>
            <a:spLocks noGrp="1"/>
          </p:cNvSpPr>
          <p:nvPr>
            <p:ph idx="1"/>
            <p:custDataLst>
              <p:tags r:id="rId2"/>
            </p:custDataLst>
          </p:nvPr>
        </p:nvSpPr>
        <p:spPr>
          <a:xfrm>
            <a:off x="1522876" y="1905000"/>
            <a:ext cx="9143538" cy="4404320"/>
          </a:xfrm>
        </p:spPr>
        <p:txBody>
          <a:bodyPr>
            <a:normAutofit fontScale="92500" lnSpcReduction="10000"/>
          </a:bodyPr>
          <a:lstStyle/>
          <a:p>
            <a:r>
              <a:rPr lang="fr-CA" dirty="0" smtClean="0"/>
              <a:t>Si les citations directes doivent être utilisées uniquement lorsque c’est nécessaire, quoi faire alors?</a:t>
            </a:r>
          </a:p>
          <a:p>
            <a:r>
              <a:rPr lang="fr-CA" dirty="0" smtClean="0"/>
              <a:t>L’alternative consiste à utiliser la reformulation. </a:t>
            </a:r>
            <a:r>
              <a:rPr lang="fr-CA" b="1" dirty="0" smtClean="0"/>
              <a:t>Reformuler</a:t>
            </a:r>
            <a:r>
              <a:rPr lang="fr-CA" dirty="0" smtClean="0"/>
              <a:t> consiste à présenter les idées de quelqu’un d’autre dans ses propres mots, tout en citant la source consultée.</a:t>
            </a:r>
          </a:p>
          <a:p>
            <a:r>
              <a:rPr lang="fr-CA" dirty="0" smtClean="0"/>
              <a:t>Plusieurs étudiants sont surpris d’apprendre que la reformulation est une façon acceptable d’utiliser l’information provenant d’autres auteurs. En fait, la reformulation est préférable à la citation</a:t>
            </a:r>
            <a:r>
              <a:rPr lang="fr-CA" dirty="0" smtClean="0">
                <a:solidFill>
                  <a:srgbClr val="FF0000"/>
                </a:solidFill>
              </a:rPr>
              <a:t> </a:t>
            </a:r>
            <a:r>
              <a:rPr lang="fr-CA" dirty="0" smtClean="0"/>
              <a:t>directe, car elle reflète </a:t>
            </a:r>
            <a:r>
              <a:rPr lang="fr-CA" b="1" dirty="0" smtClean="0"/>
              <a:t>votre propre compréhension du contenu</a:t>
            </a:r>
            <a:r>
              <a:rPr lang="fr-CA" dirty="0" smtClean="0"/>
              <a:t>.</a:t>
            </a:r>
          </a:p>
          <a:p>
            <a:r>
              <a:rPr lang="fr-CA" dirty="0" smtClean="0"/>
              <a:t>La section suivante du tutoriel traite des raisons pour lesquelles la reformulation est généralement préférable à la citation directe, des façons adéquates de reformuler, et fournit des exemples de passages correctement reformulés.</a:t>
            </a:r>
            <a:endParaRPr lang="fr-CA" dirty="0"/>
          </a:p>
        </p:txBody>
      </p:sp>
      <p:pic>
        <p:nvPicPr>
          <p:cNvPr id="4"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9715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a:xfrm>
            <a:off x="1522412" y="1905000"/>
            <a:ext cx="9468543" cy="26670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fr-CA" sz="5500" b="1" dirty="0" smtClean="0"/>
              <a:t>Reformuler</a:t>
            </a:r>
            <a:endParaRPr lang="fr-CA" sz="5500" b="1" dirty="0"/>
          </a:p>
        </p:txBody>
      </p:sp>
      <p:sp>
        <p:nvSpPr>
          <p:cNvPr id="5" name="Espace réservé du texte 4"/>
          <p:cNvSpPr>
            <a:spLocks noGrp="1"/>
          </p:cNvSpPr>
          <p:nvPr>
            <p:ph type="body" idx="1"/>
            <p:custDataLst>
              <p:tags r:id="rId2"/>
            </p:custDataLst>
          </p:nvPr>
        </p:nvSpPr>
        <p:spPr/>
        <p:txBody>
          <a:bodyPr>
            <a:normAutofit/>
          </a:bodyPr>
          <a:lstStyle/>
          <a:p>
            <a:r>
              <a:rPr lang="fr-CA" sz="2000" b="1" dirty="0">
                <a:solidFill>
                  <a:prstClr val="black"/>
                </a:solidFill>
              </a:rPr>
              <a:t>Vue d’ensemble </a:t>
            </a:r>
            <a:r>
              <a:rPr lang="fr-CA" sz="2000" dirty="0">
                <a:solidFill>
                  <a:prstClr val="black"/>
                </a:solidFill>
              </a:rPr>
              <a:t>: </a:t>
            </a:r>
            <a:r>
              <a:rPr lang="fr-CA" sz="2000" dirty="0" smtClean="0"/>
              <a:t>Cette section du tutoriel explique comment reformuler adéquatement l’information provenant d’autres sources.</a:t>
            </a:r>
            <a:endParaRPr lang="fr-CA" sz="2000" dirty="0"/>
          </a:p>
        </p:txBody>
      </p:sp>
      <p:pic>
        <p:nvPicPr>
          <p:cNvPr id="6"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1436245" y="6106537"/>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0049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p:txBody>
          <a:bodyPr/>
          <a:lstStyle/>
          <a:p>
            <a:r>
              <a:rPr lang="fr-CA" b="1" dirty="0"/>
              <a:t>C</a:t>
            </a:r>
            <a:r>
              <a:rPr lang="fr-CA" b="1" dirty="0" smtClean="0"/>
              <a:t>iter hors contexte</a:t>
            </a:r>
            <a:br>
              <a:rPr lang="fr-CA" b="1" dirty="0" smtClean="0"/>
            </a:br>
            <a:endParaRPr lang="fr-CA" b="1" dirty="0"/>
          </a:p>
        </p:txBody>
      </p:sp>
      <p:sp>
        <p:nvSpPr>
          <p:cNvPr id="3" name="Espace réservé du contenu 2"/>
          <p:cNvSpPr>
            <a:spLocks noGrp="1"/>
          </p:cNvSpPr>
          <p:nvPr>
            <p:ph idx="1"/>
            <p:custDataLst>
              <p:tags r:id="rId2"/>
            </p:custDataLst>
          </p:nvPr>
        </p:nvSpPr>
        <p:spPr>
          <a:xfrm>
            <a:off x="405780" y="2276677"/>
            <a:ext cx="11449272" cy="3168547"/>
          </a:xfrm>
        </p:spPr>
        <p:txBody>
          <a:bodyPr>
            <a:normAutofit/>
          </a:bodyPr>
          <a:lstStyle/>
          <a:p>
            <a:pPr marL="0" indent="0">
              <a:lnSpc>
                <a:spcPct val="100000"/>
              </a:lnSpc>
              <a:buNone/>
            </a:pPr>
            <a:r>
              <a:rPr lang="fr-CA" sz="2100" dirty="0" smtClean="0">
                <a:latin typeface="Segoe Print" panose="02000600000000000000" pitchFamily="2" charset="0"/>
                <a:cs typeface="Times New Roman" panose="02020603050405020304" pitchFamily="18" charset="0"/>
              </a:rPr>
              <a:t>Dans </a:t>
            </a:r>
            <a:r>
              <a:rPr lang="fr-CA" sz="2100" dirty="0">
                <a:latin typeface="Segoe Print" panose="02000600000000000000" pitchFamily="2" charset="0"/>
                <a:cs typeface="Times New Roman" panose="02020603050405020304" pitchFamily="18" charset="0"/>
              </a:rPr>
              <a:t>l’étude de Guéguen (2012), </a:t>
            </a:r>
            <a:r>
              <a:rPr lang="fr-CA" sz="2100" dirty="0" smtClean="0">
                <a:latin typeface="Segoe Print" panose="02000600000000000000" pitchFamily="2" charset="0"/>
                <a:cs typeface="Times New Roman" panose="02020603050405020304" pitchFamily="18" charset="0"/>
              </a:rPr>
              <a:t>« les </a:t>
            </a:r>
            <a:r>
              <a:rPr lang="fr-CA" sz="2100" dirty="0">
                <a:latin typeface="Segoe Print" panose="02000600000000000000" pitchFamily="2" charset="0"/>
                <a:cs typeface="Times New Roman" panose="02020603050405020304" pitchFamily="18" charset="0"/>
              </a:rPr>
              <a:t>participants ont été assignés aléatoirement dans </a:t>
            </a:r>
            <a:r>
              <a:rPr lang="fr-CA" sz="2100" dirty="0" smtClean="0">
                <a:latin typeface="Segoe Print" panose="02000600000000000000" pitchFamily="2" charset="0"/>
                <a:cs typeface="Times New Roman" panose="02020603050405020304" pitchFamily="18" charset="0"/>
              </a:rPr>
              <a:t>l’une </a:t>
            </a:r>
            <a:r>
              <a:rPr lang="fr-CA" sz="2100" dirty="0">
                <a:latin typeface="Segoe Print" panose="02000600000000000000" pitchFamily="2" charset="0"/>
                <a:cs typeface="Times New Roman" panose="02020603050405020304" pitchFamily="18" charset="0"/>
              </a:rPr>
              <a:t>des quatre conditions désignées par une </a:t>
            </a:r>
            <a:r>
              <a:rPr lang="fr-CA" sz="2100" dirty="0" smtClean="0">
                <a:latin typeface="Segoe Print" panose="02000600000000000000" pitchFamily="2" charset="0"/>
                <a:cs typeface="Times New Roman" panose="02020603050405020304" pitchFamily="18" charset="0"/>
              </a:rPr>
              <a:t>couleur : </a:t>
            </a:r>
            <a:r>
              <a:rPr lang="fr-CA" sz="2100" dirty="0">
                <a:latin typeface="Segoe Print" panose="02000600000000000000" pitchFamily="2" charset="0"/>
                <a:cs typeface="Times New Roman" panose="02020603050405020304" pitchFamily="18" charset="0"/>
              </a:rPr>
              <a:t>rouge, bleu, vert, et blanc (n = 30 dans chaque condition). Ils ont été informés que l’expérience visait à étudier </a:t>
            </a:r>
            <a:r>
              <a:rPr lang="fr-CA" sz="2100" dirty="0" smtClean="0">
                <a:latin typeface="Segoe Print" panose="02000600000000000000" pitchFamily="2" charset="0"/>
                <a:cs typeface="Times New Roman" panose="02020603050405020304" pitchFamily="18" charset="0"/>
              </a:rPr>
              <a:t>comment les </a:t>
            </a:r>
            <a:r>
              <a:rPr lang="fr-CA" sz="2100" dirty="0">
                <a:latin typeface="Segoe Print" panose="02000600000000000000" pitchFamily="2" charset="0"/>
                <a:cs typeface="Times New Roman" panose="02020603050405020304" pitchFamily="18" charset="0"/>
              </a:rPr>
              <a:t>hommes </a:t>
            </a:r>
            <a:r>
              <a:rPr lang="fr-CA" sz="2100" dirty="0" smtClean="0">
                <a:latin typeface="Segoe Print" panose="02000600000000000000" pitchFamily="2" charset="0"/>
                <a:cs typeface="Times New Roman" panose="02020603050405020304" pitchFamily="18" charset="0"/>
              </a:rPr>
              <a:t>jugent </a:t>
            </a:r>
            <a:r>
              <a:rPr lang="fr-CA" sz="2100" dirty="0">
                <a:latin typeface="Segoe Print" panose="02000600000000000000" pitchFamily="2" charset="0"/>
                <a:cs typeface="Times New Roman" panose="02020603050405020304" pitchFamily="18" charset="0"/>
              </a:rPr>
              <a:t>les photos </a:t>
            </a:r>
            <a:r>
              <a:rPr lang="fr-CA" sz="2100" dirty="0" smtClean="0">
                <a:latin typeface="Segoe Print" panose="02000600000000000000" pitchFamily="2" charset="0"/>
                <a:cs typeface="Times New Roman" panose="02020603050405020304" pitchFamily="18" charset="0"/>
              </a:rPr>
              <a:t>représentant </a:t>
            </a:r>
            <a:r>
              <a:rPr lang="fr-CA" sz="2100" dirty="0">
                <a:latin typeface="Segoe Print" panose="02000600000000000000" pitchFamily="2" charset="0"/>
                <a:cs typeface="Times New Roman" panose="02020603050405020304" pitchFamily="18" charset="0"/>
              </a:rPr>
              <a:t>des </a:t>
            </a:r>
            <a:r>
              <a:rPr lang="fr-CA" sz="2100" dirty="0" smtClean="0">
                <a:latin typeface="Segoe Print" panose="02000600000000000000" pitchFamily="2" charset="0"/>
                <a:cs typeface="Times New Roman" panose="02020603050405020304" pitchFamily="18" charset="0"/>
              </a:rPr>
              <a:t>femmes </a:t>
            </a:r>
            <a:r>
              <a:rPr lang="fr-CA" sz="2100" dirty="0">
                <a:latin typeface="Segoe Print" panose="02000600000000000000" pitchFamily="2" charset="0"/>
                <a:cs typeface="Times New Roman" panose="02020603050405020304" pitchFamily="18" charset="0"/>
              </a:rPr>
              <a:t>(p. 262</a:t>
            </a:r>
            <a:r>
              <a:rPr lang="fr-CA" sz="2100" dirty="0" smtClean="0">
                <a:latin typeface="Segoe Print" panose="02000600000000000000" pitchFamily="2" charset="0"/>
                <a:cs typeface="Times New Roman" panose="02020603050405020304" pitchFamily="18" charset="0"/>
              </a:rPr>
              <a:t>) ». « À l’aide d’une </a:t>
            </a:r>
            <a:r>
              <a:rPr lang="fr-CA" sz="2100" dirty="0">
                <a:latin typeface="Segoe Print" panose="02000600000000000000" pitchFamily="2" charset="0"/>
                <a:cs typeface="Times New Roman" panose="02020603050405020304" pitchFamily="18" charset="0"/>
              </a:rPr>
              <a:t>échelle </a:t>
            </a:r>
            <a:r>
              <a:rPr lang="fr-CA" sz="2100" dirty="0" smtClean="0">
                <a:latin typeface="Segoe Print" panose="02000600000000000000" pitchFamily="2" charset="0"/>
                <a:cs typeface="Times New Roman" panose="02020603050405020304" pitchFamily="18" charset="0"/>
              </a:rPr>
              <a:t>mesurant </a:t>
            </a:r>
            <a:r>
              <a:rPr lang="fr-CA" sz="2100" dirty="0">
                <a:latin typeface="Segoe Print" panose="02000600000000000000" pitchFamily="2" charset="0"/>
                <a:cs typeface="Times New Roman" panose="02020603050405020304" pitchFamily="18" charset="0"/>
              </a:rPr>
              <a:t>le degré d’attirance physique, un effet principal a été trouvé (F (3, 116) = 4.27, </a:t>
            </a:r>
            <a:r>
              <a:rPr lang="fr-CA" sz="2100" i="1" dirty="0">
                <a:latin typeface="Segoe Print" panose="02000600000000000000" pitchFamily="2" charset="0"/>
                <a:cs typeface="Times New Roman" panose="02020603050405020304" pitchFamily="18" charset="0"/>
              </a:rPr>
              <a:t>p</a:t>
            </a:r>
            <a:r>
              <a:rPr lang="fr-CA" sz="2100" dirty="0">
                <a:latin typeface="Segoe Print" panose="02000600000000000000" pitchFamily="2" charset="0"/>
                <a:cs typeface="Times New Roman" panose="02020603050405020304" pitchFamily="18" charset="0"/>
              </a:rPr>
              <a:t> = .007, η2 = .08). Les comparaisons post-hoc ont révélé que la condition rouge était différente </a:t>
            </a:r>
            <a:r>
              <a:rPr lang="fr-CA" sz="2100" dirty="0" smtClean="0">
                <a:latin typeface="Segoe Print" panose="02000600000000000000" pitchFamily="2" charset="0"/>
                <a:cs typeface="Times New Roman" panose="02020603050405020304" pitchFamily="18" charset="0"/>
              </a:rPr>
              <a:t>des conditions bleu </a:t>
            </a:r>
            <a:r>
              <a:rPr lang="fr-CA" sz="2100" dirty="0">
                <a:latin typeface="Segoe Print" panose="02000600000000000000" pitchFamily="2" charset="0"/>
                <a:cs typeface="Times New Roman" panose="02020603050405020304" pitchFamily="18" charset="0"/>
              </a:rPr>
              <a:t>et </a:t>
            </a:r>
            <a:r>
              <a:rPr lang="fr-CA" sz="2100" dirty="0" smtClean="0">
                <a:latin typeface="Segoe Print" panose="02000600000000000000" pitchFamily="2" charset="0"/>
                <a:cs typeface="Times New Roman" panose="02020603050405020304" pitchFamily="18" charset="0"/>
              </a:rPr>
              <a:t>vert, sans que d’autres différences statistiques ne soient démontrées (p</a:t>
            </a:r>
            <a:r>
              <a:rPr lang="fr-CA" sz="2100" dirty="0">
                <a:latin typeface="Segoe Print" panose="02000600000000000000" pitchFamily="2" charset="0"/>
                <a:cs typeface="Times New Roman" panose="02020603050405020304" pitchFamily="18" charset="0"/>
              </a:rPr>
              <a:t>. 263</a:t>
            </a:r>
            <a:r>
              <a:rPr lang="fr-CA" sz="2100" dirty="0" smtClean="0">
                <a:latin typeface="Segoe Print" panose="02000600000000000000" pitchFamily="2" charset="0"/>
                <a:cs typeface="Times New Roman" panose="02020603050405020304" pitchFamily="18" charset="0"/>
              </a:rPr>
              <a:t>) ».</a:t>
            </a:r>
            <a:endParaRPr lang="fr-CA" sz="2100" dirty="0">
              <a:latin typeface="Segoe Print" panose="02000600000000000000" pitchFamily="2" charset="0"/>
              <a:cs typeface="Times New Roman" panose="02020603050405020304" pitchFamily="18" charset="0"/>
            </a:endParaRPr>
          </a:p>
        </p:txBody>
      </p:sp>
      <p:sp>
        <p:nvSpPr>
          <p:cNvPr id="6" name="TextBox 8"/>
          <p:cNvSpPr txBox="1">
            <a:spLocks noChangeArrowheads="1"/>
          </p:cNvSpPr>
          <p:nvPr>
            <p:custDataLst>
              <p:tags r:id="rId3"/>
            </p:custDataLst>
          </p:nvPr>
        </p:nvSpPr>
        <p:spPr bwMode="auto">
          <a:xfrm>
            <a:off x="405780" y="1291407"/>
            <a:ext cx="11449272" cy="8309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fr-CA" sz="2400" b="1" dirty="0" smtClean="0">
                <a:latin typeface="+mj-lt"/>
                <a:cs typeface="Times New Roman" panose="02020603050405020304" pitchFamily="18" charset="0"/>
              </a:rPr>
              <a:t>Imaginez qu’</a:t>
            </a:r>
            <a:r>
              <a:rPr lang="fr-CA" sz="2400" b="1" dirty="0">
                <a:latin typeface="+mj-lt"/>
                <a:cs typeface="Times New Roman" panose="02020603050405020304" pitchFamily="18" charset="0"/>
              </a:rPr>
              <a:t>o</a:t>
            </a:r>
            <a:r>
              <a:rPr lang="fr-CA" sz="2400" b="1" dirty="0" smtClean="0">
                <a:latin typeface="+mj-lt"/>
                <a:cs typeface="Times New Roman" panose="02020603050405020304" pitchFamily="18" charset="0"/>
              </a:rPr>
              <a:t>n demande à une étudiante de résumer les résultats d’un article écrit par Guéguen (2012). L’étudiante écrit ce qui suit : </a:t>
            </a:r>
            <a:endParaRPr lang="fr-CA" sz="2400" b="1" dirty="0">
              <a:latin typeface="+mj-lt"/>
              <a:cs typeface="Times New Roman" panose="02020603050405020304" pitchFamily="18" charset="0"/>
            </a:endParaRPr>
          </a:p>
        </p:txBody>
      </p:sp>
      <p:sp>
        <p:nvSpPr>
          <p:cNvPr id="11" name="Rectangle 10"/>
          <p:cNvSpPr/>
          <p:nvPr>
            <p:custDataLst>
              <p:tags r:id="rId4"/>
            </p:custDataLst>
          </p:nvPr>
        </p:nvSpPr>
        <p:spPr>
          <a:xfrm>
            <a:off x="131712" y="5374899"/>
            <a:ext cx="11304533" cy="923330"/>
          </a:xfrm>
          <a:prstGeom prst="rect">
            <a:avLst/>
          </a:prstGeom>
          <a:noFill/>
          <a:ln>
            <a:noFill/>
          </a:ln>
        </p:spPr>
        <p:txBody>
          <a:bodyPr wrap="square">
            <a:spAutoFit/>
          </a:bodyPr>
          <a:lstStyle/>
          <a:p>
            <a:pPr>
              <a:lnSpc>
                <a:spcPct val="90000"/>
              </a:lnSpc>
            </a:pPr>
            <a:r>
              <a:rPr lang="en-US" sz="2000" dirty="0" smtClean="0">
                <a:latin typeface="+mj-lt"/>
                <a:cs typeface="Times New Roman" panose="02020603050405020304" pitchFamily="18" charset="0"/>
              </a:rPr>
              <a:t>Guéguen, N. </a:t>
            </a:r>
            <a:r>
              <a:rPr lang="en-US" sz="2000" dirty="0">
                <a:latin typeface="+mj-lt"/>
                <a:cs typeface="Times New Roman" panose="02020603050405020304" pitchFamily="18" charset="0"/>
              </a:rPr>
              <a:t>(2012</a:t>
            </a:r>
            <a:r>
              <a:rPr lang="en-US" sz="2000" dirty="0" smtClean="0">
                <a:latin typeface="+mj-lt"/>
                <a:cs typeface="Times New Roman" panose="02020603050405020304" pitchFamily="18" charset="0"/>
              </a:rPr>
              <a:t>). </a:t>
            </a:r>
            <a:r>
              <a:rPr lang="en-US" sz="2000" dirty="0">
                <a:latin typeface="+mj-lt"/>
                <a:cs typeface="Times New Roman" panose="02020603050405020304" pitchFamily="18" charset="0"/>
              </a:rPr>
              <a:t>Color and </a:t>
            </a:r>
            <a:r>
              <a:rPr lang="en-US" sz="2000" dirty="0" smtClean="0">
                <a:latin typeface="+mj-lt"/>
                <a:cs typeface="Times New Roman" panose="02020603050405020304" pitchFamily="18" charset="0"/>
              </a:rPr>
              <a:t>women attractiveness</a:t>
            </a:r>
            <a:r>
              <a:rPr lang="en-US" sz="2000" dirty="0">
                <a:latin typeface="+mj-lt"/>
                <a:cs typeface="Times New Roman" panose="02020603050405020304" pitchFamily="18" charset="0"/>
              </a:rPr>
              <a:t>: </a:t>
            </a:r>
            <a:r>
              <a:rPr lang="en-US" sz="2000" dirty="0" smtClean="0">
                <a:latin typeface="+mj-lt"/>
                <a:cs typeface="Times New Roman" panose="02020603050405020304" pitchFamily="18" charset="0"/>
              </a:rPr>
              <a:t>When red clothed women are perceived </a:t>
            </a:r>
            <a:r>
              <a:rPr lang="en-US" sz="2000" dirty="0">
                <a:latin typeface="+mj-lt"/>
                <a:cs typeface="Times New Roman" panose="02020603050405020304" pitchFamily="18" charset="0"/>
              </a:rPr>
              <a:t>to </a:t>
            </a:r>
            <a:r>
              <a:rPr lang="en-US" sz="2000" dirty="0" smtClean="0">
                <a:latin typeface="+mj-lt"/>
                <a:cs typeface="Times New Roman" panose="02020603050405020304" pitchFamily="18" charset="0"/>
              </a:rPr>
              <a:t>have more intense sexual intent. </a:t>
            </a:r>
            <a:r>
              <a:rPr lang="en-US" sz="2000" i="1" dirty="0">
                <a:latin typeface="+mj-lt"/>
                <a:cs typeface="Times New Roman" panose="02020603050405020304" pitchFamily="18" charset="0"/>
              </a:rPr>
              <a:t>The Journal </a:t>
            </a:r>
            <a:r>
              <a:rPr lang="en-US" sz="2000" i="1" dirty="0" smtClean="0">
                <a:latin typeface="+mj-lt"/>
                <a:cs typeface="Times New Roman" panose="02020603050405020304" pitchFamily="18" charset="0"/>
              </a:rPr>
              <a:t>of Social Psychology</a:t>
            </a:r>
            <a:r>
              <a:rPr lang="en-US" sz="2000" i="1" dirty="0">
                <a:latin typeface="+mj-lt"/>
                <a:cs typeface="Times New Roman" panose="02020603050405020304" pitchFamily="18" charset="0"/>
              </a:rPr>
              <a:t>, </a:t>
            </a:r>
            <a:r>
              <a:rPr lang="en-US" sz="2000" i="1" dirty="0" smtClean="0">
                <a:latin typeface="+mj-lt"/>
                <a:cs typeface="Times New Roman" panose="02020603050405020304" pitchFamily="18" charset="0"/>
              </a:rPr>
              <a:t>152, </a:t>
            </a:r>
            <a:r>
              <a:rPr lang="en-US" sz="2000" dirty="0" smtClean="0">
                <a:latin typeface="+mj-lt"/>
                <a:cs typeface="Times New Roman" panose="02020603050405020304" pitchFamily="18" charset="0"/>
              </a:rPr>
              <a:t>261-265. http://dx.doi.org/10.1080/00224545.2011.605398 </a:t>
            </a:r>
            <a:endParaRPr lang="en-US" sz="2000" dirty="0">
              <a:latin typeface="+mj-lt"/>
              <a:cs typeface="Times New Roman" panose="02020603050405020304" pitchFamily="18" charset="0"/>
            </a:endParaRPr>
          </a:p>
        </p:txBody>
      </p:sp>
      <p:pic>
        <p:nvPicPr>
          <p:cNvPr id="7" name="Picture 6" descr="http://cdn.mysitemyway.com/etc-mysitemyway/icons/legacy-previews/icons/matte-blue-and-white-square-icons-symbols-shapes/118240-matte-blue-and-white-square-icon-symbols-shapes-power-button.png"/>
          <p:cNvPicPr>
            <a:picLocks noChangeAspect="1" noChangeArrowheads="1"/>
          </p:cNvPicPr>
          <p:nvPr>
            <p:custDataLst>
              <p:tags r:id="rId5"/>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7968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p:txBody>
          <a:bodyPr/>
          <a:lstStyle/>
          <a:p>
            <a:r>
              <a:rPr lang="fr-CA" b="1" dirty="0" smtClean="0"/>
              <a:t>Citer hors contexte</a:t>
            </a:r>
            <a:endParaRPr lang="fr-CA" b="1" dirty="0"/>
          </a:p>
        </p:txBody>
      </p:sp>
      <p:sp>
        <p:nvSpPr>
          <p:cNvPr id="5" name="Espace réservé du contenu 4"/>
          <p:cNvSpPr>
            <a:spLocks noGrp="1"/>
          </p:cNvSpPr>
          <p:nvPr>
            <p:ph idx="1"/>
            <p:custDataLst>
              <p:tags r:id="rId2"/>
            </p:custDataLst>
          </p:nvPr>
        </p:nvSpPr>
        <p:spPr>
          <a:xfrm>
            <a:off x="1522876" y="1905000"/>
            <a:ext cx="9143538" cy="4260304"/>
          </a:xfrm>
        </p:spPr>
        <p:txBody>
          <a:bodyPr>
            <a:normAutofit/>
          </a:bodyPr>
          <a:lstStyle/>
          <a:p>
            <a:r>
              <a:rPr lang="fr-CA" dirty="0"/>
              <a:t>L</a:t>
            </a:r>
            <a:r>
              <a:rPr lang="fr-CA" dirty="0" smtClean="0"/>
              <a:t>e passage précédent comporte plusieurs problèmes qui pourraient être perçus comme du plagiat :</a:t>
            </a:r>
          </a:p>
          <a:p>
            <a:pPr lvl="1"/>
            <a:r>
              <a:rPr lang="fr-CA" sz="2200" dirty="0" smtClean="0"/>
              <a:t>Premièrement, les citations directes n’ont pas de sens parce qu’elles sont présentées hors de leur contexte et incluent des détails qui ne sont pas pertinents pour le résumé.</a:t>
            </a:r>
          </a:p>
          <a:p>
            <a:pPr lvl="1"/>
            <a:r>
              <a:rPr lang="fr-CA" sz="2200" dirty="0" smtClean="0"/>
              <a:t>Deuxièmement, même si l’étudiante est formée en méthodes de recherche et en statistiques, il est peu probable qu’elle comprenne pleinement les procédures de recherche et les statistiques citées.</a:t>
            </a:r>
          </a:p>
          <a:p>
            <a:pPr lvl="1"/>
            <a:r>
              <a:rPr lang="fr-CA" sz="2200" dirty="0" smtClean="0"/>
              <a:t>Troisièmement, le résumé ne reflète pas sa compréhension de l’article. L’étudiante s’appuie plutôt </a:t>
            </a:r>
            <a:r>
              <a:rPr lang="fr-CA" sz="2200" u="sng" dirty="0" smtClean="0"/>
              <a:t>entièrement</a:t>
            </a:r>
            <a:r>
              <a:rPr lang="fr-CA" sz="2200" dirty="0" smtClean="0"/>
              <a:t> sur les mots de l’auteur pour formuler son résumé (par conséquent elle ne peut pas considérer que ce résumé est bien « le sien »).</a:t>
            </a:r>
            <a:endParaRPr lang="fr-CA" sz="2200" dirty="0"/>
          </a:p>
        </p:txBody>
      </p:sp>
      <p:pic>
        <p:nvPicPr>
          <p:cNvPr id="6"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2411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Le pouvoir de la reformulation</a:t>
            </a:r>
            <a:endParaRPr lang="fr-CA" b="1" dirty="0"/>
          </a:p>
        </p:txBody>
      </p:sp>
      <p:sp>
        <p:nvSpPr>
          <p:cNvPr id="3" name="Espace réservé du contenu 2"/>
          <p:cNvSpPr>
            <a:spLocks noGrp="1"/>
          </p:cNvSpPr>
          <p:nvPr>
            <p:ph idx="1"/>
            <p:custDataLst>
              <p:tags r:id="rId2"/>
            </p:custDataLst>
          </p:nvPr>
        </p:nvSpPr>
        <p:spPr/>
        <p:txBody>
          <a:bodyPr>
            <a:normAutofit/>
          </a:bodyPr>
          <a:lstStyle/>
          <a:p>
            <a:r>
              <a:rPr lang="fr-CA" dirty="0" smtClean="0"/>
              <a:t>La </a:t>
            </a:r>
            <a:r>
              <a:rPr lang="fr-CA" b="1" dirty="0" smtClean="0"/>
              <a:t>reformulation </a:t>
            </a:r>
            <a:r>
              <a:rPr lang="fr-CA" dirty="0" smtClean="0"/>
              <a:t>est une technique qui permet à un auteur de formuler autrement l’information tirée d’une autre source d’une façon qui traduit sa propre compréhension de cette information, tout en citant la source consultée.</a:t>
            </a:r>
          </a:p>
          <a:p>
            <a:r>
              <a:rPr lang="fr-CA" dirty="0" smtClean="0"/>
              <a:t>L’utilisation de la reformulation est préférable à la citation</a:t>
            </a:r>
            <a:r>
              <a:rPr lang="fr-CA" dirty="0">
                <a:solidFill>
                  <a:srgbClr val="FF0000"/>
                </a:solidFill>
              </a:rPr>
              <a:t> </a:t>
            </a:r>
            <a:r>
              <a:rPr lang="fr-CA" dirty="0" smtClean="0"/>
              <a:t>directe, puisqu’elle permet à l’auteur :</a:t>
            </a:r>
          </a:p>
          <a:p>
            <a:pPr lvl="1"/>
            <a:r>
              <a:rPr lang="fr-CA" sz="2200" dirty="0"/>
              <a:t>d</a:t>
            </a:r>
            <a:r>
              <a:rPr lang="fr-CA" sz="2200" dirty="0" smtClean="0"/>
              <a:t>e résumer les informations principales provenant d’une source;</a:t>
            </a:r>
          </a:p>
          <a:p>
            <a:pPr lvl="1"/>
            <a:r>
              <a:rPr lang="fr-CA" sz="2200" dirty="0" smtClean="0"/>
              <a:t>de situer les informations rapportées dans leur contexte;</a:t>
            </a:r>
          </a:p>
          <a:p>
            <a:pPr lvl="1"/>
            <a:r>
              <a:rPr lang="fr-CA" sz="2200" dirty="0"/>
              <a:t>d</a:t>
            </a:r>
            <a:r>
              <a:rPr lang="fr-CA" sz="2200" dirty="0" smtClean="0"/>
              <a:t>’intégrer les informations consultées à ses propres idées et pensées </a:t>
            </a:r>
            <a:r>
              <a:rPr lang="fr-CA" sz="2200" dirty="0"/>
              <a:t>.</a:t>
            </a:r>
            <a:endParaRPr lang="fr-CA" sz="2200" dirty="0" smtClean="0"/>
          </a:p>
          <a:p>
            <a:endParaRPr lang="fr-CA" dirty="0"/>
          </a:p>
        </p:txBody>
      </p:sp>
      <p:pic>
        <p:nvPicPr>
          <p:cNvPr id="4"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3937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p:txBody>
          <a:bodyPr/>
          <a:lstStyle/>
          <a:p>
            <a:r>
              <a:rPr lang="fr-CA" b="1" dirty="0" smtClean="0"/>
              <a:t>Le pouvoir de la reformulation</a:t>
            </a:r>
            <a:br>
              <a:rPr lang="fr-CA" b="1" dirty="0" smtClean="0"/>
            </a:br>
            <a:endParaRPr lang="fr-CA" b="1" dirty="0"/>
          </a:p>
        </p:txBody>
      </p:sp>
      <p:sp>
        <p:nvSpPr>
          <p:cNvPr id="3" name="Espace réservé du contenu 2"/>
          <p:cNvSpPr>
            <a:spLocks noGrp="1"/>
          </p:cNvSpPr>
          <p:nvPr>
            <p:ph idx="1"/>
            <p:custDataLst>
              <p:tags r:id="rId2"/>
            </p:custDataLst>
          </p:nvPr>
        </p:nvSpPr>
        <p:spPr>
          <a:xfrm>
            <a:off x="405780" y="2278360"/>
            <a:ext cx="11448000" cy="3958952"/>
          </a:xfrm>
        </p:spPr>
        <p:txBody>
          <a:bodyPr>
            <a:normAutofit/>
          </a:bodyPr>
          <a:lstStyle/>
          <a:p>
            <a:pPr marL="0" indent="0">
              <a:buNone/>
            </a:pPr>
            <a:r>
              <a:rPr lang="fr-CA" sz="2100" dirty="0" err="1" smtClean="0">
                <a:latin typeface="Segoe Print" panose="02000600000000000000" pitchFamily="2" charset="0"/>
                <a:cs typeface="Times New Roman" panose="02020603050405020304" pitchFamily="18" charset="0"/>
              </a:rPr>
              <a:t>Guéguen</a:t>
            </a:r>
            <a:r>
              <a:rPr lang="fr-CA" sz="2100" dirty="0" smtClean="0">
                <a:latin typeface="Segoe Print" panose="02000600000000000000" pitchFamily="2" charset="0"/>
                <a:cs typeface="Times New Roman" panose="02020603050405020304" pitchFamily="18" charset="0"/>
              </a:rPr>
              <a:t> (2012) a réalisé des photos représentant une femme portant un chandail rouge, bleu, vert ou blanc. Sur chacune de ces images, seule la couleur du chandail change. Pour vérifier si la couleur du chandail influence l’attirance éprouvée ou non par les hommes, Guéguen a montré chacune</a:t>
            </a:r>
            <a:r>
              <a:rPr lang="fr-CA" sz="2100" dirty="0" smtClean="0">
                <a:solidFill>
                  <a:srgbClr val="FF0000"/>
                </a:solidFill>
                <a:latin typeface="Segoe Print" panose="02000600000000000000" pitchFamily="2" charset="0"/>
                <a:cs typeface="Times New Roman" panose="02020603050405020304" pitchFamily="18" charset="0"/>
              </a:rPr>
              <a:t> </a:t>
            </a:r>
            <a:r>
              <a:rPr lang="fr-CA" sz="2100" dirty="0" smtClean="0">
                <a:latin typeface="Segoe Print" panose="02000600000000000000" pitchFamily="2" charset="0"/>
                <a:cs typeface="Times New Roman" panose="02020603050405020304" pitchFamily="18" charset="0"/>
              </a:rPr>
              <a:t>des photos à des participants masculins et leur a demandé de noter leur degré d’attirance physique. Les hommes interrogés trouvaient la femme plus attirante sur les images où elle portait un chandail rouge, comparativement à celles la représentant vêtue d’un chandail bleu ou vert. Ces résultats suggèrent que la couleur des vêtements d’une femme peut influencer l’attirance éprouvée par les hommes. </a:t>
            </a:r>
            <a:endParaRPr lang="fr-CA" sz="2100" dirty="0">
              <a:latin typeface="Segoe Print" panose="02000600000000000000" pitchFamily="2" charset="0"/>
              <a:cs typeface="Times New Roman" panose="02020603050405020304" pitchFamily="18" charset="0"/>
            </a:endParaRPr>
          </a:p>
        </p:txBody>
      </p:sp>
      <p:sp>
        <p:nvSpPr>
          <p:cNvPr id="6" name="TextBox 8"/>
          <p:cNvSpPr txBox="1">
            <a:spLocks noChangeArrowheads="1"/>
          </p:cNvSpPr>
          <p:nvPr>
            <p:custDataLst>
              <p:tags r:id="rId3"/>
            </p:custDataLst>
          </p:nvPr>
        </p:nvSpPr>
        <p:spPr bwMode="auto">
          <a:xfrm>
            <a:off x="405780" y="1291407"/>
            <a:ext cx="11448000" cy="8309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fr-CA" sz="2400" b="1" dirty="0" smtClean="0">
                <a:latin typeface="+mj-lt"/>
                <a:cs typeface="Times New Roman" panose="02020603050405020304" pitchFamily="18" charset="0"/>
              </a:rPr>
              <a:t>Le passage ci-dessous reformule les informations citées précédemment. </a:t>
            </a:r>
          </a:p>
          <a:p>
            <a:pPr algn="ctr"/>
            <a:r>
              <a:rPr lang="fr-CA" sz="2400" b="1" dirty="0" smtClean="0">
                <a:latin typeface="+mj-lt"/>
                <a:cs typeface="Times New Roman" panose="02020603050405020304" pitchFamily="18" charset="0"/>
              </a:rPr>
              <a:t>Cette reformulation a beaucoup plus de sens ! </a:t>
            </a:r>
            <a:endParaRPr lang="fr-CA" sz="2400" b="1" dirty="0">
              <a:latin typeface="+mj-lt"/>
              <a:cs typeface="Times New Roman" panose="02020603050405020304" pitchFamily="18" charset="0"/>
            </a:endParaRPr>
          </a:p>
        </p:txBody>
      </p:sp>
      <p:pic>
        <p:nvPicPr>
          <p:cNvPr id="7" name="Picture 6" descr="http://cdn.mysitemyway.com/etc-mysitemyway/icons/legacy-previews/icons/matte-blue-and-white-square-icons-symbols-shapes/118240-matte-blue-and-white-square-icon-symbols-shapes-power-button.png"/>
          <p:cNvPicPr>
            <a:picLocks noChangeAspect="1" noChangeArrowheads="1"/>
          </p:cNvPicPr>
          <p:nvPr>
            <p:custDataLst>
              <p:tags r:id="rId4"/>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custDataLst>
              <p:tags r:id="rId5"/>
            </p:custDataLst>
          </p:nvPr>
        </p:nvSpPr>
        <p:spPr>
          <a:xfrm>
            <a:off x="131712" y="5374899"/>
            <a:ext cx="11304533" cy="923330"/>
          </a:xfrm>
          <a:prstGeom prst="rect">
            <a:avLst/>
          </a:prstGeom>
          <a:noFill/>
          <a:ln>
            <a:noFill/>
          </a:ln>
        </p:spPr>
        <p:txBody>
          <a:bodyPr wrap="square">
            <a:spAutoFit/>
          </a:bodyPr>
          <a:lstStyle/>
          <a:p>
            <a:pPr>
              <a:lnSpc>
                <a:spcPct val="90000"/>
              </a:lnSpc>
            </a:pPr>
            <a:r>
              <a:rPr lang="en-US" sz="2000" dirty="0" smtClean="0">
                <a:latin typeface="+mj-lt"/>
                <a:cs typeface="Times New Roman" panose="02020603050405020304" pitchFamily="18" charset="0"/>
              </a:rPr>
              <a:t>Guéguen, N. </a:t>
            </a:r>
            <a:r>
              <a:rPr lang="en-US" sz="2000" dirty="0">
                <a:latin typeface="+mj-lt"/>
                <a:cs typeface="Times New Roman" panose="02020603050405020304" pitchFamily="18" charset="0"/>
              </a:rPr>
              <a:t>(2012</a:t>
            </a:r>
            <a:r>
              <a:rPr lang="en-US" sz="2000" dirty="0" smtClean="0">
                <a:latin typeface="+mj-lt"/>
                <a:cs typeface="Times New Roman" panose="02020603050405020304" pitchFamily="18" charset="0"/>
              </a:rPr>
              <a:t>). </a:t>
            </a:r>
            <a:r>
              <a:rPr lang="en-US" sz="2000" dirty="0">
                <a:latin typeface="+mj-lt"/>
                <a:cs typeface="Times New Roman" panose="02020603050405020304" pitchFamily="18" charset="0"/>
              </a:rPr>
              <a:t>Color and </a:t>
            </a:r>
            <a:r>
              <a:rPr lang="en-US" sz="2000" dirty="0" smtClean="0">
                <a:latin typeface="+mj-lt"/>
                <a:cs typeface="Times New Roman" panose="02020603050405020304" pitchFamily="18" charset="0"/>
              </a:rPr>
              <a:t>women attractiveness</a:t>
            </a:r>
            <a:r>
              <a:rPr lang="en-US" sz="2000" dirty="0">
                <a:latin typeface="+mj-lt"/>
                <a:cs typeface="Times New Roman" panose="02020603050405020304" pitchFamily="18" charset="0"/>
              </a:rPr>
              <a:t>: </a:t>
            </a:r>
            <a:r>
              <a:rPr lang="en-US" sz="2000" dirty="0" smtClean="0">
                <a:latin typeface="+mj-lt"/>
                <a:cs typeface="Times New Roman" panose="02020603050405020304" pitchFamily="18" charset="0"/>
              </a:rPr>
              <a:t>When red clothed women are perceived </a:t>
            </a:r>
            <a:r>
              <a:rPr lang="en-US" sz="2000" dirty="0">
                <a:latin typeface="+mj-lt"/>
                <a:cs typeface="Times New Roman" panose="02020603050405020304" pitchFamily="18" charset="0"/>
              </a:rPr>
              <a:t>to </a:t>
            </a:r>
            <a:r>
              <a:rPr lang="en-US" sz="2000" dirty="0" smtClean="0">
                <a:latin typeface="+mj-lt"/>
                <a:cs typeface="Times New Roman" panose="02020603050405020304" pitchFamily="18" charset="0"/>
              </a:rPr>
              <a:t>have more intense sexual intent. </a:t>
            </a:r>
            <a:r>
              <a:rPr lang="en-US" sz="2000" i="1" dirty="0">
                <a:latin typeface="+mj-lt"/>
                <a:cs typeface="Times New Roman" panose="02020603050405020304" pitchFamily="18" charset="0"/>
              </a:rPr>
              <a:t>The Journal </a:t>
            </a:r>
            <a:r>
              <a:rPr lang="en-US" sz="2000" i="1" dirty="0" smtClean="0">
                <a:latin typeface="+mj-lt"/>
                <a:cs typeface="Times New Roman" panose="02020603050405020304" pitchFamily="18" charset="0"/>
              </a:rPr>
              <a:t>of Social Psychology</a:t>
            </a:r>
            <a:r>
              <a:rPr lang="en-US" sz="2000" i="1" dirty="0">
                <a:latin typeface="+mj-lt"/>
                <a:cs typeface="Times New Roman" panose="02020603050405020304" pitchFamily="18" charset="0"/>
              </a:rPr>
              <a:t>, </a:t>
            </a:r>
            <a:r>
              <a:rPr lang="en-US" sz="2000" i="1" dirty="0" smtClean="0">
                <a:latin typeface="+mj-lt"/>
                <a:cs typeface="Times New Roman" panose="02020603050405020304" pitchFamily="18" charset="0"/>
              </a:rPr>
              <a:t>152, </a:t>
            </a:r>
            <a:r>
              <a:rPr lang="en-US" sz="2000" dirty="0" smtClean="0">
                <a:latin typeface="+mj-lt"/>
                <a:cs typeface="Times New Roman" panose="02020603050405020304" pitchFamily="18" charset="0"/>
              </a:rPr>
              <a:t>261-265. http://dx.doi.org/10.1080/00224545.2011.605398 </a:t>
            </a:r>
            <a:endParaRPr lang="en-US" sz="2000" dirty="0">
              <a:latin typeface="+mj-lt"/>
              <a:cs typeface="Times New Roman" panose="02020603050405020304" pitchFamily="18" charset="0"/>
            </a:endParaRPr>
          </a:p>
        </p:txBody>
      </p:sp>
    </p:spTree>
    <p:extLst>
      <p:ext uri="{BB962C8B-B14F-4D97-AF65-F5344CB8AC3E}">
        <p14:creationId xmlns:p14="http://schemas.microsoft.com/office/powerpoint/2010/main" val="3336208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522876" y="476672"/>
            <a:ext cx="9143538" cy="1066800"/>
          </a:xfrm>
        </p:spPr>
        <p:txBody>
          <a:bodyPr/>
          <a:lstStyle/>
          <a:p>
            <a:r>
              <a:rPr lang="fr-CA" b="1" dirty="0" smtClean="0"/>
              <a:t>Le processus de reformulation</a:t>
            </a:r>
            <a:endParaRPr lang="fr-CA" b="1" dirty="0"/>
          </a:p>
        </p:txBody>
      </p:sp>
      <p:sp>
        <p:nvSpPr>
          <p:cNvPr id="3" name="Espace réservé du contenu 2"/>
          <p:cNvSpPr>
            <a:spLocks noGrp="1"/>
          </p:cNvSpPr>
          <p:nvPr>
            <p:ph idx="1"/>
            <p:custDataLst>
              <p:tags r:id="rId2"/>
            </p:custDataLst>
          </p:nvPr>
        </p:nvSpPr>
        <p:spPr>
          <a:xfrm>
            <a:off x="1522876" y="1628800"/>
            <a:ext cx="9324064" cy="4114800"/>
          </a:xfrm>
        </p:spPr>
        <p:txBody>
          <a:bodyPr/>
          <a:lstStyle/>
          <a:p>
            <a:r>
              <a:rPr lang="fr-CA" dirty="0" smtClean="0"/>
              <a:t>Le </a:t>
            </a:r>
            <a:r>
              <a:rPr lang="fr-CA" i="1" dirty="0" smtClean="0"/>
              <a:t>Online Writing Lab </a:t>
            </a:r>
            <a:r>
              <a:rPr lang="fr-CA" dirty="0" smtClean="0"/>
              <a:t>de l’Université Purdue</a:t>
            </a:r>
            <a:r>
              <a:rPr lang="fr-CA" i="1" dirty="0" smtClean="0"/>
              <a:t> </a:t>
            </a:r>
            <a:r>
              <a:rPr lang="fr-CA" dirty="0" smtClean="0"/>
              <a:t>(ou </a:t>
            </a:r>
            <a:r>
              <a:rPr lang="fr-CA" i="1" dirty="0" smtClean="0">
                <a:solidFill>
                  <a:prstClr val="black"/>
                </a:solidFill>
              </a:rPr>
              <a:t>Purdue Owl</a:t>
            </a:r>
            <a:r>
              <a:rPr lang="fr-CA" dirty="0" smtClean="0">
                <a:solidFill>
                  <a:prstClr val="black"/>
                </a:solidFill>
              </a:rPr>
              <a:t>) </a:t>
            </a:r>
            <a:r>
              <a:rPr lang="fr-CA" dirty="0" smtClean="0"/>
              <a:t>(2010) donne des trucs pour bien reformuler. Plutôt que de citer cette information directement, il est possible d’en reformuler </a:t>
            </a:r>
            <a:r>
              <a:rPr lang="fr-CA" dirty="0"/>
              <a:t>rapidement les </a:t>
            </a:r>
            <a:r>
              <a:rPr lang="fr-CA" dirty="0" smtClean="0"/>
              <a:t>éléments principaux comme suit :</a:t>
            </a:r>
          </a:p>
          <a:p>
            <a:r>
              <a:rPr lang="fr-CA" dirty="0" smtClean="0"/>
              <a:t>Selon le </a:t>
            </a:r>
            <a:r>
              <a:rPr lang="fr-CA" i="1" dirty="0" smtClean="0"/>
              <a:t>Purdue Owl </a:t>
            </a:r>
            <a:r>
              <a:rPr lang="fr-CA" dirty="0" smtClean="0"/>
              <a:t>(2010), pour reformuler une information, un étudiant devrait d’abord étudier cette information jusqu’à ce qu’il la comprenne très bien. Ensuite</a:t>
            </a:r>
            <a:r>
              <a:rPr lang="fr-CA" dirty="0"/>
              <a:t>, sans </a:t>
            </a:r>
            <a:r>
              <a:rPr lang="fr-CA" dirty="0" smtClean="0"/>
              <a:t>consulter l’original, </a:t>
            </a:r>
            <a:r>
              <a:rPr lang="fr-CA" dirty="0"/>
              <a:t>il </a:t>
            </a:r>
            <a:r>
              <a:rPr lang="fr-CA" dirty="0" smtClean="0"/>
              <a:t>devrait réécrire l’information dans </a:t>
            </a:r>
            <a:r>
              <a:rPr lang="fr-CA" dirty="0"/>
              <a:t>ses propres </a:t>
            </a:r>
            <a:r>
              <a:rPr lang="fr-CA" dirty="0" smtClean="0"/>
              <a:t>mots, de façon à refléter sa compréhension et sa propre façon d’organiser ses idées. Même lorsqu’il reformule, l’étudiant doit tout de même citer la source originale</a:t>
            </a:r>
            <a:r>
              <a:rPr lang="fr-CA" dirty="0"/>
              <a:t> </a:t>
            </a:r>
            <a:r>
              <a:rPr lang="fr-CA" dirty="0" smtClean="0"/>
              <a:t>!</a:t>
            </a:r>
            <a:endParaRPr lang="fr-CA" dirty="0"/>
          </a:p>
        </p:txBody>
      </p:sp>
      <p:sp>
        <p:nvSpPr>
          <p:cNvPr id="5" name="Rectangle 4"/>
          <p:cNvSpPr/>
          <p:nvPr>
            <p:custDataLst>
              <p:tags r:id="rId3"/>
            </p:custDataLst>
          </p:nvPr>
        </p:nvSpPr>
        <p:spPr>
          <a:xfrm>
            <a:off x="117748" y="5570656"/>
            <a:ext cx="11089232" cy="707886"/>
          </a:xfrm>
          <a:prstGeom prst="rect">
            <a:avLst/>
          </a:prstGeom>
          <a:noFill/>
          <a:ln>
            <a:noFill/>
          </a:ln>
        </p:spPr>
        <p:txBody>
          <a:bodyPr wrap="square">
            <a:spAutoFit/>
          </a:bodyPr>
          <a:lstStyle/>
          <a:p>
            <a:r>
              <a:rPr lang="en-US" sz="2000" dirty="0" smtClean="0">
                <a:latin typeface="Cambria" panose="02040503050406030204" pitchFamily="18" charset="0"/>
                <a:cs typeface="Times New Roman" panose="02020603050405020304" pitchFamily="18" charset="0"/>
              </a:rPr>
              <a:t>Purdue Owl. (2010, April 21). </a:t>
            </a:r>
            <a:r>
              <a:rPr lang="en-US" sz="2000" i="1" dirty="0" smtClean="0">
                <a:latin typeface="Cambria" panose="02040503050406030204" pitchFamily="18" charset="0"/>
                <a:cs typeface="Times New Roman" panose="02020603050405020304" pitchFamily="18" charset="0"/>
              </a:rPr>
              <a:t>6 steps to effective paraphrasing</a:t>
            </a:r>
            <a:r>
              <a:rPr lang="en-US" sz="2000" dirty="0" smtClean="0">
                <a:latin typeface="Cambria" panose="02040503050406030204" pitchFamily="18" charset="0"/>
                <a:cs typeface="Times New Roman" panose="02020603050405020304" pitchFamily="18" charset="0"/>
              </a:rPr>
              <a:t>. Récupéré sur : https</a:t>
            </a:r>
            <a:r>
              <a:rPr lang="en-US" sz="2000" dirty="0">
                <a:latin typeface="Cambria" panose="02040503050406030204" pitchFamily="18" charset="0"/>
                <a:cs typeface="Times New Roman" panose="02020603050405020304" pitchFamily="18" charset="0"/>
              </a:rPr>
              <a:t>://owl.english.purdue.edu/owl/resource/619/01/</a:t>
            </a:r>
          </a:p>
        </p:txBody>
      </p:sp>
      <p:pic>
        <p:nvPicPr>
          <p:cNvPr id="6" name="Picture 6" descr="http://cdn.mysitemyway.com/etc-mysitemyway/icons/legacy-previews/icons/matte-blue-and-white-square-icons-symbols-shapes/118240-matte-blue-and-white-square-icon-symbols-shapes-power-button.png"/>
          <p:cNvPicPr>
            <a:picLocks noChangeAspect="1" noChangeArrowheads="1"/>
          </p:cNvPicPr>
          <p:nvPr>
            <p:custDataLst>
              <p:tags r:id="rId4"/>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719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custDataLst>
              <p:tags r:id="rId1"/>
            </p:custDataLst>
          </p:nvPr>
        </p:nvSpPr>
        <p:spPr>
          <a:xfrm>
            <a:off x="333772" y="609600"/>
            <a:ext cx="9143538" cy="1066800"/>
          </a:xfrm>
        </p:spPr>
        <p:txBody>
          <a:bodyPr/>
          <a:lstStyle/>
          <a:p>
            <a:r>
              <a:rPr lang="fr-CA" b="1" dirty="0" smtClean="0"/>
              <a:t>Note des traductrices</a:t>
            </a:r>
            <a:endParaRPr lang="fr-CA" b="1" dirty="0"/>
          </a:p>
        </p:txBody>
      </p:sp>
      <p:sp>
        <p:nvSpPr>
          <p:cNvPr id="7" name="Espace réservé du contenu 6"/>
          <p:cNvSpPr>
            <a:spLocks noGrp="1"/>
          </p:cNvSpPr>
          <p:nvPr>
            <p:ph idx="1"/>
            <p:custDataLst>
              <p:tags r:id="rId2"/>
            </p:custDataLst>
          </p:nvPr>
        </p:nvSpPr>
        <p:spPr>
          <a:xfrm>
            <a:off x="261764" y="1905000"/>
            <a:ext cx="11563904" cy="4114800"/>
          </a:xfrm>
        </p:spPr>
        <p:txBody>
          <a:bodyPr>
            <a:normAutofit fontScale="92500"/>
          </a:bodyPr>
          <a:lstStyle/>
          <a:p>
            <a:pPr marL="0" indent="0">
              <a:buNone/>
            </a:pPr>
            <a:r>
              <a:rPr lang="fr-CA" dirty="0" smtClean="0"/>
              <a:t>La traduction de ce tutoriel et des documents afférents a été réalisée au cours de l’automne 2015. Une étudiante au doctorat en psychologie de l’Université Laval a procédé à une première traduction, laquelle a été révisée exhaustivement par une professeure en psychologie. À la suggestion des éditeurs de ce tutoriel, les documents en français ont ensuite été soumis à un logiciel gratuit de traduction en </a:t>
            </a:r>
            <a:r>
              <a:rPr lang="fr-CA" dirty="0"/>
              <a:t>ligne (</a:t>
            </a:r>
            <a:r>
              <a:rPr lang="fr-CA" dirty="0" smtClean="0">
                <a:hlinkClick r:id="rId6"/>
              </a:rPr>
              <a:t>www.freetranslation.com</a:t>
            </a:r>
            <a:r>
              <a:rPr lang="fr-CA" dirty="0" smtClean="0"/>
              <a:t>) pour être retraduits en anglais. La version anglaise ainsi obtenue a été comparée avec l’original. Cette procédure a permis de faire les corrections nécessaires afin de produire un texte correspondant le plus possible aux documents originaux, mais ayant du sens pour des lecteurs francophones.</a:t>
            </a:r>
          </a:p>
          <a:p>
            <a:pPr marL="0" indent="0" algn="just">
              <a:buNone/>
            </a:pPr>
            <a:r>
              <a:rPr lang="fr-CA" dirty="0" smtClean="0"/>
              <a:t>Lorsque pertinent, le masculin est utilisé afin d’alléger le texte.</a:t>
            </a:r>
          </a:p>
          <a:p>
            <a:pPr marL="0" indent="0">
              <a:buNone/>
            </a:pPr>
            <a:endParaRPr lang="fr-CA" sz="1300" dirty="0" smtClean="0"/>
          </a:p>
          <a:p>
            <a:pPr marL="0" indent="0">
              <a:buNone/>
            </a:pPr>
            <a:r>
              <a:rPr lang="fr-CA" sz="2200" baseline="30000" dirty="0" smtClean="0">
                <a:solidFill>
                  <a:prstClr val="black"/>
                </a:solidFill>
              </a:rPr>
              <a:t>† </a:t>
            </a:r>
            <a:r>
              <a:rPr lang="fr-CA" sz="2200" dirty="0"/>
              <a:t>Les liens indiqués dans ce tutoriel étaient toujours actifs en septembre 2015</a:t>
            </a:r>
            <a:r>
              <a:rPr lang="fr-CA" sz="2200" dirty="0" smtClean="0"/>
              <a:t>.</a:t>
            </a:r>
            <a:endParaRPr lang="fr-CA" sz="2200" dirty="0"/>
          </a:p>
        </p:txBody>
      </p:sp>
      <p:pic>
        <p:nvPicPr>
          <p:cNvPr id="8"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1768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À votre tour !</a:t>
            </a:r>
            <a:endParaRPr lang="fr-CA" b="1" dirty="0"/>
          </a:p>
        </p:txBody>
      </p:sp>
      <p:sp>
        <p:nvSpPr>
          <p:cNvPr id="3" name="Espace réservé du contenu 2"/>
          <p:cNvSpPr>
            <a:spLocks noGrp="1"/>
          </p:cNvSpPr>
          <p:nvPr>
            <p:ph idx="1"/>
            <p:custDataLst>
              <p:tags r:id="rId2"/>
            </p:custDataLst>
          </p:nvPr>
        </p:nvSpPr>
        <p:spPr/>
        <p:txBody>
          <a:bodyPr/>
          <a:lstStyle/>
          <a:p>
            <a:r>
              <a:rPr lang="fr-CA" dirty="0" smtClean="0"/>
              <a:t>L’extrait ci-dessous est tiré de la p. 45 du manuel de David </a:t>
            </a:r>
            <a:r>
              <a:rPr lang="fr-CA" dirty="0"/>
              <a:t>Myers (2013</a:t>
            </a:r>
            <a:r>
              <a:rPr lang="fr-CA" dirty="0" smtClean="0"/>
              <a:t>) intitulé </a:t>
            </a:r>
            <a:r>
              <a:rPr lang="fr-CA" i="1" dirty="0" smtClean="0"/>
              <a:t>Psychology</a:t>
            </a:r>
            <a:r>
              <a:rPr lang="fr-CA" dirty="0" smtClean="0"/>
              <a:t>. Reformulez l’information présentée dans cet extrait de façon à répondre à la question suivante : </a:t>
            </a:r>
            <a:r>
              <a:rPr lang="fr-CA" b="1" i="1" dirty="0" smtClean="0"/>
              <a:t>Pourquoi la biologie est-elle importante dans l’étude de la psychologie?</a:t>
            </a:r>
          </a:p>
          <a:p>
            <a:r>
              <a:rPr lang="fr-CA" b="1" dirty="0" smtClean="0">
                <a:solidFill>
                  <a:schemeClr val="accent1"/>
                </a:solidFill>
              </a:rPr>
              <a:t>Étudiez cet extrait jusqu’à ce que vous en compreniez parfaitement le sens</a:t>
            </a:r>
            <a:r>
              <a:rPr lang="fr-CA" dirty="0" smtClean="0">
                <a:solidFill>
                  <a:schemeClr val="accent1"/>
                </a:solidFill>
              </a:rPr>
              <a:t>.</a:t>
            </a:r>
          </a:p>
          <a:p>
            <a:endParaRPr lang="fr-CA" dirty="0">
              <a:solidFill>
                <a:srgbClr val="FF0000"/>
              </a:solidFill>
            </a:endParaRPr>
          </a:p>
        </p:txBody>
      </p:sp>
      <p:sp>
        <p:nvSpPr>
          <p:cNvPr id="4" name="Rectangle à coins arrondis 3"/>
          <p:cNvSpPr/>
          <p:nvPr>
            <p:custDataLst>
              <p:tags r:id="rId3"/>
            </p:custDataLst>
          </p:nvPr>
        </p:nvSpPr>
        <p:spPr bwMode="auto">
          <a:xfrm>
            <a:off x="1269876" y="4509120"/>
            <a:ext cx="10009112" cy="1296144"/>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a:defRPr/>
            </a:pPr>
            <a:r>
              <a:rPr lang="fr-CA" sz="2200" dirty="0" smtClean="0">
                <a:latin typeface="+mj-lt"/>
                <a:cs typeface="Times New Roman" pitchFamily="18" charset="0"/>
              </a:rPr>
              <a:t>« Chacune de vos pensées, de vos émotions, de vos désirs est un phénomène biologique. Vous aimez, vous riez et vous pleurez en utilisant votre corps. Sans votre corps – vos gènes, votre cerveau, votre apparence – vous n’êtes personne ».</a:t>
            </a:r>
            <a:endParaRPr lang="fr-CA" sz="2200" dirty="0">
              <a:latin typeface="+mj-lt"/>
              <a:cs typeface="Times New Roman" pitchFamily="18" charset="0"/>
            </a:endParaRPr>
          </a:p>
        </p:txBody>
      </p:sp>
      <p:sp>
        <p:nvSpPr>
          <p:cNvPr id="5" name="Rectangle 5"/>
          <p:cNvSpPr>
            <a:spLocks noChangeArrowheads="1"/>
          </p:cNvSpPr>
          <p:nvPr>
            <p:custDataLst>
              <p:tags r:id="rId4"/>
            </p:custDataLst>
          </p:nvPr>
        </p:nvSpPr>
        <p:spPr bwMode="auto">
          <a:xfrm>
            <a:off x="45740" y="5878433"/>
            <a:ext cx="92803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000" dirty="0" smtClean="0">
                <a:latin typeface="+mj-lt"/>
                <a:cs typeface="Times New Roman" panose="02020603050405020304" pitchFamily="18" charset="0"/>
              </a:rPr>
              <a:t>Myers</a:t>
            </a:r>
            <a:r>
              <a:rPr lang="en-US" sz="2000" dirty="0">
                <a:latin typeface="+mj-lt"/>
                <a:cs typeface="Times New Roman" panose="02020603050405020304" pitchFamily="18" charset="0"/>
              </a:rPr>
              <a:t>, D. G. (</a:t>
            </a:r>
            <a:r>
              <a:rPr lang="en-US" sz="2000" dirty="0" smtClean="0">
                <a:latin typeface="+mj-lt"/>
                <a:cs typeface="Times New Roman" panose="02020603050405020304" pitchFamily="18" charset="0"/>
              </a:rPr>
              <a:t>2013).  </a:t>
            </a:r>
            <a:r>
              <a:rPr lang="en-US" sz="2000" i="1" dirty="0">
                <a:latin typeface="+mj-lt"/>
                <a:cs typeface="Times New Roman" panose="02020603050405020304" pitchFamily="18" charset="0"/>
              </a:rPr>
              <a:t>Psychology</a:t>
            </a:r>
            <a:r>
              <a:rPr lang="en-US" sz="2000" dirty="0">
                <a:latin typeface="+mj-lt"/>
                <a:cs typeface="Times New Roman" panose="02020603050405020304" pitchFamily="18" charset="0"/>
              </a:rPr>
              <a:t> </a:t>
            </a:r>
            <a:r>
              <a:rPr lang="en-US" sz="2000" dirty="0" smtClean="0">
                <a:latin typeface="+mj-lt"/>
                <a:cs typeface="Times New Roman" panose="02020603050405020304" pitchFamily="18" charset="0"/>
              </a:rPr>
              <a:t>(10</a:t>
            </a:r>
            <a:r>
              <a:rPr lang="en-US" sz="2000" baseline="30000" dirty="0" smtClean="0">
                <a:latin typeface="+mj-lt"/>
                <a:cs typeface="Times New Roman" panose="02020603050405020304" pitchFamily="18" charset="0"/>
              </a:rPr>
              <a:t>th</a:t>
            </a:r>
            <a:r>
              <a:rPr lang="en-US" sz="2000" dirty="0" smtClean="0">
                <a:latin typeface="+mj-lt"/>
                <a:cs typeface="Times New Roman" panose="02020603050405020304" pitchFamily="18" charset="0"/>
              </a:rPr>
              <a:t> ed.). </a:t>
            </a:r>
            <a:r>
              <a:rPr lang="en-US" sz="2000" dirty="0">
                <a:latin typeface="+mj-lt"/>
                <a:cs typeface="Times New Roman" panose="02020603050405020304" pitchFamily="18" charset="0"/>
              </a:rPr>
              <a:t>New </a:t>
            </a:r>
            <a:r>
              <a:rPr lang="en-US" sz="2000" dirty="0" smtClean="0">
                <a:latin typeface="+mj-lt"/>
                <a:cs typeface="Times New Roman" panose="02020603050405020304" pitchFamily="18" charset="0"/>
              </a:rPr>
              <a:t>York</a:t>
            </a:r>
            <a:r>
              <a:rPr lang="en-US" sz="2000" dirty="0">
                <a:latin typeface="+mj-lt"/>
                <a:cs typeface="Times New Roman" panose="02020603050405020304" pitchFamily="18" charset="0"/>
              </a:rPr>
              <a:t>, </a:t>
            </a:r>
            <a:r>
              <a:rPr lang="en-US" sz="2000" dirty="0" smtClean="0">
                <a:latin typeface="+mj-lt"/>
                <a:cs typeface="Times New Roman" panose="02020603050405020304" pitchFamily="18" charset="0"/>
              </a:rPr>
              <a:t>NY: Worth.</a:t>
            </a:r>
            <a:endParaRPr lang="en-US" sz="2000" dirty="0">
              <a:latin typeface="+mj-lt"/>
              <a:cs typeface="Times New Roman" panose="02020603050405020304" pitchFamily="18" charset="0"/>
            </a:endParaRPr>
          </a:p>
        </p:txBody>
      </p:sp>
      <p:pic>
        <p:nvPicPr>
          <p:cNvPr id="6" name="Picture 6" descr="http://cdn.mysitemyway.com/etc-mysitemyway/icons/legacy-previews/icons/matte-blue-and-white-square-icons-symbols-shapes/118240-matte-blue-and-white-square-icon-symbols-shapes-power-button.png"/>
          <p:cNvPicPr>
            <a:picLocks noChangeAspect="1" noChangeArrowheads="1"/>
          </p:cNvPicPr>
          <p:nvPr>
            <p:custDataLst>
              <p:tags r:id="rId5"/>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6064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À votre tour !</a:t>
            </a:r>
            <a:endParaRPr lang="fr-CA" b="1" dirty="0"/>
          </a:p>
        </p:txBody>
      </p:sp>
      <p:sp>
        <p:nvSpPr>
          <p:cNvPr id="3" name="Espace réservé du contenu 2"/>
          <p:cNvSpPr>
            <a:spLocks noGrp="1"/>
          </p:cNvSpPr>
          <p:nvPr>
            <p:ph idx="1"/>
            <p:custDataLst>
              <p:tags r:id="rId2"/>
            </p:custDataLst>
          </p:nvPr>
        </p:nvSpPr>
        <p:spPr/>
        <p:txBody>
          <a:bodyPr/>
          <a:lstStyle/>
          <a:p>
            <a:r>
              <a:rPr lang="fr-CA" b="1" dirty="0" smtClean="0">
                <a:solidFill>
                  <a:schemeClr val="accent1"/>
                </a:solidFill>
              </a:rPr>
              <a:t>Sans consulter l’extrait original, réécrivez dans vos propres mots l’information qu’il contient</a:t>
            </a:r>
            <a:r>
              <a:rPr lang="fr-CA" b="1" dirty="0" smtClean="0"/>
              <a:t>.</a:t>
            </a:r>
            <a:endParaRPr lang="fr-CA" b="1" dirty="0"/>
          </a:p>
        </p:txBody>
      </p:sp>
      <p:pic>
        <p:nvPicPr>
          <p:cNvPr id="8"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5"/>
          <p:cNvSpPr>
            <a:spLocks noChangeArrowheads="1"/>
          </p:cNvSpPr>
          <p:nvPr>
            <p:custDataLst>
              <p:tags r:id="rId4"/>
            </p:custDataLst>
          </p:nvPr>
        </p:nvSpPr>
        <p:spPr bwMode="auto">
          <a:xfrm>
            <a:off x="45740" y="5878433"/>
            <a:ext cx="92803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000" dirty="0" smtClean="0">
                <a:latin typeface="+mj-lt"/>
                <a:cs typeface="Times New Roman" panose="02020603050405020304" pitchFamily="18" charset="0"/>
              </a:rPr>
              <a:t>Myers</a:t>
            </a:r>
            <a:r>
              <a:rPr lang="en-US" sz="2000" dirty="0">
                <a:latin typeface="+mj-lt"/>
                <a:cs typeface="Times New Roman" panose="02020603050405020304" pitchFamily="18" charset="0"/>
              </a:rPr>
              <a:t>, D. G. (</a:t>
            </a:r>
            <a:r>
              <a:rPr lang="en-US" sz="2000" dirty="0" smtClean="0">
                <a:latin typeface="+mj-lt"/>
                <a:cs typeface="Times New Roman" panose="02020603050405020304" pitchFamily="18" charset="0"/>
              </a:rPr>
              <a:t>2013).  </a:t>
            </a:r>
            <a:r>
              <a:rPr lang="en-US" sz="2000" i="1" dirty="0">
                <a:latin typeface="+mj-lt"/>
                <a:cs typeface="Times New Roman" panose="02020603050405020304" pitchFamily="18" charset="0"/>
              </a:rPr>
              <a:t>Psychology</a:t>
            </a:r>
            <a:r>
              <a:rPr lang="en-US" sz="2000" dirty="0">
                <a:latin typeface="+mj-lt"/>
                <a:cs typeface="Times New Roman" panose="02020603050405020304" pitchFamily="18" charset="0"/>
              </a:rPr>
              <a:t> </a:t>
            </a:r>
            <a:r>
              <a:rPr lang="en-US" sz="2000" dirty="0" smtClean="0">
                <a:latin typeface="+mj-lt"/>
                <a:cs typeface="Times New Roman" panose="02020603050405020304" pitchFamily="18" charset="0"/>
              </a:rPr>
              <a:t>(10</a:t>
            </a:r>
            <a:r>
              <a:rPr lang="en-US" sz="2000" baseline="30000" dirty="0" smtClean="0">
                <a:latin typeface="+mj-lt"/>
                <a:cs typeface="Times New Roman" panose="02020603050405020304" pitchFamily="18" charset="0"/>
              </a:rPr>
              <a:t>th</a:t>
            </a:r>
            <a:r>
              <a:rPr lang="en-US" sz="2000" dirty="0" smtClean="0">
                <a:latin typeface="+mj-lt"/>
                <a:cs typeface="Times New Roman" panose="02020603050405020304" pitchFamily="18" charset="0"/>
              </a:rPr>
              <a:t> ed.). </a:t>
            </a:r>
            <a:r>
              <a:rPr lang="en-US" sz="2000" dirty="0">
                <a:latin typeface="+mj-lt"/>
                <a:cs typeface="Times New Roman" panose="02020603050405020304" pitchFamily="18" charset="0"/>
              </a:rPr>
              <a:t>New </a:t>
            </a:r>
            <a:r>
              <a:rPr lang="en-US" sz="2000" dirty="0" smtClean="0">
                <a:latin typeface="+mj-lt"/>
                <a:cs typeface="Times New Roman" panose="02020603050405020304" pitchFamily="18" charset="0"/>
              </a:rPr>
              <a:t>York</a:t>
            </a:r>
            <a:r>
              <a:rPr lang="en-US" sz="2000" dirty="0">
                <a:latin typeface="+mj-lt"/>
                <a:cs typeface="Times New Roman" panose="02020603050405020304" pitchFamily="18" charset="0"/>
              </a:rPr>
              <a:t>, </a:t>
            </a:r>
            <a:r>
              <a:rPr lang="en-US" sz="2000" dirty="0" smtClean="0">
                <a:latin typeface="+mj-lt"/>
                <a:cs typeface="Times New Roman" panose="02020603050405020304" pitchFamily="18" charset="0"/>
              </a:rPr>
              <a:t>NY: Worth.</a:t>
            </a:r>
            <a:endParaRPr lang="en-US" sz="2000" dirty="0">
              <a:latin typeface="+mj-lt"/>
              <a:cs typeface="Times New Roman" panose="02020603050405020304" pitchFamily="18" charset="0"/>
            </a:endParaRPr>
          </a:p>
        </p:txBody>
      </p:sp>
      <p:sp>
        <p:nvSpPr>
          <p:cNvPr id="10" name="Rectangle à coins arrondis 9"/>
          <p:cNvSpPr/>
          <p:nvPr>
            <p:custDataLst>
              <p:tags r:id="rId5"/>
            </p:custDataLst>
          </p:nvPr>
        </p:nvSpPr>
        <p:spPr bwMode="auto">
          <a:xfrm>
            <a:off x="1269876" y="2780928"/>
            <a:ext cx="10009112" cy="1296144"/>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algn="just">
              <a:defRPr/>
            </a:pPr>
            <a:endParaRPr lang="fr-CA" sz="2200" dirty="0">
              <a:latin typeface="+mj-lt"/>
              <a:cs typeface="Times New Roman" pitchFamily="18" charset="0"/>
            </a:endParaRPr>
          </a:p>
        </p:txBody>
      </p:sp>
    </p:spTree>
    <p:extLst>
      <p:ext uri="{BB962C8B-B14F-4D97-AF65-F5344CB8AC3E}">
        <p14:creationId xmlns:p14="http://schemas.microsoft.com/office/powerpoint/2010/main" val="1456987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À votre tour !</a:t>
            </a:r>
            <a:endParaRPr lang="fr-CA" b="1" dirty="0"/>
          </a:p>
        </p:txBody>
      </p:sp>
      <p:sp>
        <p:nvSpPr>
          <p:cNvPr id="3" name="Espace réservé du contenu 2"/>
          <p:cNvSpPr>
            <a:spLocks noGrp="1"/>
          </p:cNvSpPr>
          <p:nvPr>
            <p:ph idx="1"/>
            <p:custDataLst>
              <p:tags r:id="rId2"/>
            </p:custDataLst>
          </p:nvPr>
        </p:nvSpPr>
        <p:spPr/>
        <p:txBody>
          <a:bodyPr/>
          <a:lstStyle/>
          <a:p>
            <a:r>
              <a:rPr lang="fr-CA" b="1" dirty="0" smtClean="0">
                <a:solidFill>
                  <a:schemeClr val="accent1"/>
                </a:solidFill>
              </a:rPr>
              <a:t>Comparez votre résumé avec l’extrait original. Votre résumé reflète-t-il vos </a:t>
            </a:r>
            <a:r>
              <a:rPr lang="fr-CA" b="1" dirty="0">
                <a:solidFill>
                  <a:schemeClr val="accent1"/>
                </a:solidFill>
              </a:rPr>
              <a:t>propres </a:t>
            </a:r>
            <a:r>
              <a:rPr lang="fr-CA" b="1" dirty="0" smtClean="0">
                <a:solidFill>
                  <a:schemeClr val="accent1"/>
                </a:solidFill>
              </a:rPr>
              <a:t>mots, votre propre </a:t>
            </a:r>
            <a:r>
              <a:rPr lang="fr-CA" b="1" dirty="0">
                <a:solidFill>
                  <a:schemeClr val="accent1"/>
                </a:solidFill>
              </a:rPr>
              <a:t>façon d’organiser </a:t>
            </a:r>
            <a:r>
              <a:rPr lang="fr-CA" b="1" dirty="0" smtClean="0">
                <a:solidFill>
                  <a:schemeClr val="accent1"/>
                </a:solidFill>
              </a:rPr>
              <a:t>vos idées, votre propre compréhension?</a:t>
            </a:r>
          </a:p>
          <a:p>
            <a:endParaRPr lang="fr-CA" dirty="0"/>
          </a:p>
        </p:txBody>
      </p:sp>
      <p:pic>
        <p:nvPicPr>
          <p:cNvPr id="6"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5"/>
          <p:cNvSpPr>
            <a:spLocks noChangeArrowheads="1"/>
          </p:cNvSpPr>
          <p:nvPr>
            <p:custDataLst>
              <p:tags r:id="rId4"/>
            </p:custDataLst>
          </p:nvPr>
        </p:nvSpPr>
        <p:spPr bwMode="auto">
          <a:xfrm>
            <a:off x="45740" y="5878433"/>
            <a:ext cx="92803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000" dirty="0" smtClean="0">
                <a:latin typeface="+mj-lt"/>
                <a:cs typeface="Times New Roman" panose="02020603050405020304" pitchFamily="18" charset="0"/>
              </a:rPr>
              <a:t>Myers</a:t>
            </a:r>
            <a:r>
              <a:rPr lang="en-US" sz="2000" dirty="0">
                <a:latin typeface="+mj-lt"/>
                <a:cs typeface="Times New Roman" panose="02020603050405020304" pitchFamily="18" charset="0"/>
              </a:rPr>
              <a:t>, D. G. (</a:t>
            </a:r>
            <a:r>
              <a:rPr lang="en-US" sz="2000" dirty="0" smtClean="0">
                <a:latin typeface="+mj-lt"/>
                <a:cs typeface="Times New Roman" panose="02020603050405020304" pitchFamily="18" charset="0"/>
              </a:rPr>
              <a:t>2013).  </a:t>
            </a:r>
            <a:r>
              <a:rPr lang="en-US" sz="2000" i="1" dirty="0">
                <a:latin typeface="+mj-lt"/>
                <a:cs typeface="Times New Roman" panose="02020603050405020304" pitchFamily="18" charset="0"/>
              </a:rPr>
              <a:t>Psychology</a:t>
            </a:r>
            <a:r>
              <a:rPr lang="en-US" sz="2000" dirty="0">
                <a:latin typeface="+mj-lt"/>
                <a:cs typeface="Times New Roman" panose="02020603050405020304" pitchFamily="18" charset="0"/>
              </a:rPr>
              <a:t> </a:t>
            </a:r>
            <a:r>
              <a:rPr lang="en-US" sz="2000" dirty="0" smtClean="0">
                <a:latin typeface="+mj-lt"/>
                <a:cs typeface="Times New Roman" panose="02020603050405020304" pitchFamily="18" charset="0"/>
              </a:rPr>
              <a:t>(10</a:t>
            </a:r>
            <a:r>
              <a:rPr lang="en-US" sz="2000" baseline="30000" dirty="0" smtClean="0">
                <a:latin typeface="+mj-lt"/>
                <a:cs typeface="Times New Roman" panose="02020603050405020304" pitchFamily="18" charset="0"/>
              </a:rPr>
              <a:t>th</a:t>
            </a:r>
            <a:r>
              <a:rPr lang="en-US" sz="2000" dirty="0" smtClean="0">
                <a:latin typeface="+mj-lt"/>
                <a:cs typeface="Times New Roman" panose="02020603050405020304" pitchFamily="18" charset="0"/>
              </a:rPr>
              <a:t> ed.). </a:t>
            </a:r>
            <a:r>
              <a:rPr lang="en-US" sz="2000" dirty="0">
                <a:latin typeface="+mj-lt"/>
                <a:cs typeface="Times New Roman" panose="02020603050405020304" pitchFamily="18" charset="0"/>
              </a:rPr>
              <a:t>New </a:t>
            </a:r>
            <a:r>
              <a:rPr lang="en-US" sz="2000" dirty="0" smtClean="0">
                <a:latin typeface="+mj-lt"/>
                <a:cs typeface="Times New Roman" panose="02020603050405020304" pitchFamily="18" charset="0"/>
              </a:rPr>
              <a:t>York</a:t>
            </a:r>
            <a:r>
              <a:rPr lang="en-US" sz="2000" dirty="0">
                <a:latin typeface="+mj-lt"/>
                <a:cs typeface="Times New Roman" panose="02020603050405020304" pitchFamily="18" charset="0"/>
              </a:rPr>
              <a:t>, </a:t>
            </a:r>
            <a:r>
              <a:rPr lang="en-US" sz="2000" dirty="0" smtClean="0">
                <a:latin typeface="+mj-lt"/>
                <a:cs typeface="Times New Roman" panose="02020603050405020304" pitchFamily="18" charset="0"/>
              </a:rPr>
              <a:t>NY: Worth.</a:t>
            </a:r>
            <a:endParaRPr lang="en-US" sz="2000" dirty="0">
              <a:latin typeface="+mj-lt"/>
              <a:cs typeface="Times New Roman" panose="02020603050405020304" pitchFamily="18" charset="0"/>
            </a:endParaRPr>
          </a:p>
        </p:txBody>
      </p:sp>
      <p:sp>
        <p:nvSpPr>
          <p:cNvPr id="10" name="Rectangle à coins arrondis 9"/>
          <p:cNvSpPr/>
          <p:nvPr>
            <p:custDataLst>
              <p:tags r:id="rId5"/>
            </p:custDataLst>
          </p:nvPr>
        </p:nvSpPr>
        <p:spPr bwMode="auto">
          <a:xfrm>
            <a:off x="1269876" y="3212976"/>
            <a:ext cx="10009112" cy="1584176"/>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a:defRPr/>
            </a:pPr>
            <a:r>
              <a:rPr lang="fr-CA" sz="2200" b="1" i="1" dirty="0" smtClean="0">
                <a:latin typeface="+mj-lt"/>
                <a:cs typeface="Times New Roman" pitchFamily="18" charset="0"/>
              </a:rPr>
              <a:t>Original</a:t>
            </a:r>
            <a:r>
              <a:rPr lang="fr-CA" sz="2200" dirty="0" smtClean="0">
                <a:latin typeface="+mj-lt"/>
                <a:cs typeface="Times New Roman" pitchFamily="18" charset="0"/>
              </a:rPr>
              <a:t> : « Chacune de vos pensées, de vos émotions, de vos désirs est un phénomène biologique. Vous aimez, vous riez et vous pleurez en utilisant votre corps. Sans votre corps – vos gènes, votre cerveau, votre apparence – vous n’êtes personne » (Myers, 2013, p. 45).</a:t>
            </a:r>
            <a:endParaRPr lang="fr-CA" sz="2200" dirty="0">
              <a:latin typeface="+mj-lt"/>
              <a:cs typeface="Times New Roman" pitchFamily="18" charset="0"/>
            </a:endParaRPr>
          </a:p>
        </p:txBody>
      </p:sp>
    </p:spTree>
    <p:extLst>
      <p:ext uri="{BB962C8B-B14F-4D97-AF65-F5344CB8AC3E}">
        <p14:creationId xmlns:p14="http://schemas.microsoft.com/office/powerpoint/2010/main" val="2541892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À votre tour !</a:t>
            </a:r>
            <a:endParaRPr lang="fr-CA" b="1" dirty="0"/>
          </a:p>
        </p:txBody>
      </p:sp>
      <p:sp>
        <p:nvSpPr>
          <p:cNvPr id="3" name="Espace réservé du contenu 2"/>
          <p:cNvSpPr>
            <a:spLocks noGrp="1"/>
          </p:cNvSpPr>
          <p:nvPr>
            <p:ph idx="1"/>
            <p:custDataLst>
              <p:tags r:id="rId2"/>
            </p:custDataLst>
          </p:nvPr>
        </p:nvSpPr>
        <p:spPr/>
        <p:txBody>
          <a:bodyPr/>
          <a:lstStyle/>
          <a:p>
            <a:r>
              <a:rPr lang="fr-CA" b="1" dirty="0" smtClean="0">
                <a:solidFill>
                  <a:schemeClr val="accent1"/>
                </a:solidFill>
              </a:rPr>
              <a:t>Avez-vous correctement cité Myers (2013, p. 45)?</a:t>
            </a:r>
            <a:endParaRPr lang="fr-CA" b="1" dirty="0">
              <a:solidFill>
                <a:schemeClr val="accent1"/>
              </a:solidFill>
            </a:endParaRPr>
          </a:p>
        </p:txBody>
      </p:sp>
      <p:pic>
        <p:nvPicPr>
          <p:cNvPr id="6"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5"/>
          <p:cNvSpPr>
            <a:spLocks noChangeArrowheads="1"/>
          </p:cNvSpPr>
          <p:nvPr>
            <p:custDataLst>
              <p:tags r:id="rId4"/>
            </p:custDataLst>
          </p:nvPr>
        </p:nvSpPr>
        <p:spPr bwMode="auto">
          <a:xfrm>
            <a:off x="45740" y="5878433"/>
            <a:ext cx="92803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000" dirty="0" smtClean="0">
                <a:latin typeface="+mj-lt"/>
                <a:cs typeface="Times New Roman" panose="02020603050405020304" pitchFamily="18" charset="0"/>
              </a:rPr>
              <a:t>Myers</a:t>
            </a:r>
            <a:r>
              <a:rPr lang="en-US" sz="2000" dirty="0">
                <a:latin typeface="+mj-lt"/>
                <a:cs typeface="Times New Roman" panose="02020603050405020304" pitchFamily="18" charset="0"/>
              </a:rPr>
              <a:t>, D. G. (</a:t>
            </a:r>
            <a:r>
              <a:rPr lang="en-US" sz="2000" dirty="0" smtClean="0">
                <a:latin typeface="+mj-lt"/>
                <a:cs typeface="Times New Roman" panose="02020603050405020304" pitchFamily="18" charset="0"/>
              </a:rPr>
              <a:t>2013).  </a:t>
            </a:r>
            <a:r>
              <a:rPr lang="en-US" sz="2000" i="1" dirty="0">
                <a:latin typeface="+mj-lt"/>
                <a:cs typeface="Times New Roman" panose="02020603050405020304" pitchFamily="18" charset="0"/>
              </a:rPr>
              <a:t>Psychology</a:t>
            </a:r>
            <a:r>
              <a:rPr lang="en-US" sz="2000" dirty="0">
                <a:latin typeface="+mj-lt"/>
                <a:cs typeface="Times New Roman" panose="02020603050405020304" pitchFamily="18" charset="0"/>
              </a:rPr>
              <a:t> </a:t>
            </a:r>
            <a:r>
              <a:rPr lang="en-US" sz="2000" dirty="0" smtClean="0">
                <a:latin typeface="+mj-lt"/>
                <a:cs typeface="Times New Roman" panose="02020603050405020304" pitchFamily="18" charset="0"/>
              </a:rPr>
              <a:t>(10</a:t>
            </a:r>
            <a:r>
              <a:rPr lang="en-US" sz="2000" baseline="30000" dirty="0" smtClean="0">
                <a:latin typeface="+mj-lt"/>
                <a:cs typeface="Times New Roman" panose="02020603050405020304" pitchFamily="18" charset="0"/>
              </a:rPr>
              <a:t>th</a:t>
            </a:r>
            <a:r>
              <a:rPr lang="en-US" sz="2000" dirty="0" smtClean="0">
                <a:latin typeface="+mj-lt"/>
                <a:cs typeface="Times New Roman" panose="02020603050405020304" pitchFamily="18" charset="0"/>
              </a:rPr>
              <a:t> ed.). </a:t>
            </a:r>
            <a:r>
              <a:rPr lang="en-US" sz="2000" dirty="0">
                <a:latin typeface="+mj-lt"/>
                <a:cs typeface="Times New Roman" panose="02020603050405020304" pitchFamily="18" charset="0"/>
              </a:rPr>
              <a:t>New </a:t>
            </a:r>
            <a:r>
              <a:rPr lang="en-US" sz="2000" dirty="0" smtClean="0">
                <a:latin typeface="+mj-lt"/>
                <a:cs typeface="Times New Roman" panose="02020603050405020304" pitchFamily="18" charset="0"/>
              </a:rPr>
              <a:t>York</a:t>
            </a:r>
            <a:r>
              <a:rPr lang="en-US" sz="2000" dirty="0">
                <a:latin typeface="+mj-lt"/>
                <a:cs typeface="Times New Roman" panose="02020603050405020304" pitchFamily="18" charset="0"/>
              </a:rPr>
              <a:t>, </a:t>
            </a:r>
            <a:r>
              <a:rPr lang="en-US" sz="2000" dirty="0" smtClean="0">
                <a:latin typeface="+mj-lt"/>
                <a:cs typeface="Times New Roman" panose="02020603050405020304" pitchFamily="18" charset="0"/>
              </a:rPr>
              <a:t>NY: Worth.</a:t>
            </a:r>
            <a:endParaRPr lang="en-US" sz="2000" dirty="0">
              <a:latin typeface="+mj-lt"/>
              <a:cs typeface="Times New Roman" panose="02020603050405020304" pitchFamily="18" charset="0"/>
            </a:endParaRPr>
          </a:p>
        </p:txBody>
      </p:sp>
      <p:sp>
        <p:nvSpPr>
          <p:cNvPr id="10" name="Rectangle à coins arrondis 9"/>
          <p:cNvSpPr/>
          <p:nvPr>
            <p:custDataLst>
              <p:tags r:id="rId5"/>
            </p:custDataLst>
          </p:nvPr>
        </p:nvSpPr>
        <p:spPr bwMode="auto">
          <a:xfrm>
            <a:off x="1269876" y="2708920"/>
            <a:ext cx="10009112" cy="1584176"/>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a:defRPr/>
            </a:pPr>
            <a:r>
              <a:rPr lang="fr-CA" sz="2200" b="1" i="1" dirty="0" smtClean="0">
                <a:latin typeface="+mj-lt"/>
                <a:cs typeface="Times New Roman" pitchFamily="18" charset="0"/>
              </a:rPr>
              <a:t>Original</a:t>
            </a:r>
            <a:r>
              <a:rPr lang="fr-CA" sz="2200" dirty="0" smtClean="0">
                <a:latin typeface="+mj-lt"/>
                <a:cs typeface="Times New Roman" pitchFamily="18" charset="0"/>
              </a:rPr>
              <a:t> : « Chacune de vos pensées, de vos émotions, de vos désirs est un phénomène biologique. Vous aimez, vous riez et vous pleurez en utilisant votre corps. Sans votre corps – vos gènes, votre cerveau, votre apparence – vous n’êtes personne » (Myers, 2013, p. 45).</a:t>
            </a:r>
            <a:endParaRPr lang="fr-CA" sz="2200" dirty="0">
              <a:latin typeface="+mj-lt"/>
              <a:cs typeface="Times New Roman" pitchFamily="18" charset="0"/>
            </a:endParaRPr>
          </a:p>
        </p:txBody>
      </p:sp>
    </p:spTree>
    <p:extLst>
      <p:ext uri="{BB962C8B-B14F-4D97-AF65-F5344CB8AC3E}">
        <p14:creationId xmlns:p14="http://schemas.microsoft.com/office/powerpoint/2010/main" val="523802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À votre tour !</a:t>
            </a:r>
            <a:endParaRPr lang="fr-CA" b="1" dirty="0"/>
          </a:p>
        </p:txBody>
      </p:sp>
      <p:sp>
        <p:nvSpPr>
          <p:cNvPr id="3" name="Espace réservé du contenu 2"/>
          <p:cNvSpPr>
            <a:spLocks noGrp="1"/>
          </p:cNvSpPr>
          <p:nvPr>
            <p:ph idx="1"/>
            <p:custDataLst>
              <p:tags r:id="rId2"/>
            </p:custDataLst>
          </p:nvPr>
        </p:nvSpPr>
        <p:spPr/>
        <p:txBody>
          <a:bodyPr/>
          <a:lstStyle/>
          <a:p>
            <a:r>
              <a:rPr lang="fr-CA" b="1" dirty="0" smtClean="0">
                <a:solidFill>
                  <a:schemeClr val="accent1"/>
                </a:solidFill>
              </a:rPr>
              <a:t>Sauvegardez votre réponse reformulée. Vous devrez la soumettre dans le cadre du Questionnaire sur la prévention du plagiat.</a:t>
            </a:r>
            <a:endParaRPr lang="fr-CA" b="1" dirty="0">
              <a:solidFill>
                <a:schemeClr val="accent1"/>
              </a:solidFill>
            </a:endParaRPr>
          </a:p>
        </p:txBody>
      </p:sp>
      <p:pic>
        <p:nvPicPr>
          <p:cNvPr id="6"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à coins arrondis 8"/>
          <p:cNvSpPr/>
          <p:nvPr>
            <p:custDataLst>
              <p:tags r:id="rId4"/>
            </p:custDataLst>
          </p:nvPr>
        </p:nvSpPr>
        <p:spPr bwMode="auto">
          <a:xfrm>
            <a:off x="1269876" y="3140968"/>
            <a:ext cx="10009112" cy="1584176"/>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a:defRPr/>
            </a:pPr>
            <a:r>
              <a:rPr lang="fr-CA" sz="2200" b="1" i="1" dirty="0" smtClean="0">
                <a:latin typeface="+mj-lt"/>
                <a:cs typeface="Times New Roman" pitchFamily="18" charset="0"/>
              </a:rPr>
              <a:t>Original</a:t>
            </a:r>
            <a:r>
              <a:rPr lang="fr-CA" sz="2200" dirty="0" smtClean="0">
                <a:latin typeface="+mj-lt"/>
                <a:cs typeface="Times New Roman" pitchFamily="18" charset="0"/>
              </a:rPr>
              <a:t> : « Chacune de vos pensées, de vos émotions, de vos désirs est un phénomène biologique. Vous aimez, vous riez et vous pleurez en utilisant votre corps. Sans votre corps – vos gènes, votre cerveau, votre apparence – vous n’êtes personne » (Myers, 2013, p. 45).</a:t>
            </a:r>
            <a:endParaRPr lang="fr-CA" sz="2200" dirty="0">
              <a:latin typeface="+mj-lt"/>
              <a:cs typeface="Times New Roman" pitchFamily="18" charset="0"/>
            </a:endParaRPr>
          </a:p>
        </p:txBody>
      </p:sp>
      <p:sp>
        <p:nvSpPr>
          <p:cNvPr id="10" name="Rectangle 5"/>
          <p:cNvSpPr>
            <a:spLocks noChangeArrowheads="1"/>
          </p:cNvSpPr>
          <p:nvPr>
            <p:custDataLst>
              <p:tags r:id="rId5"/>
            </p:custDataLst>
          </p:nvPr>
        </p:nvSpPr>
        <p:spPr bwMode="auto">
          <a:xfrm>
            <a:off x="45740" y="5878433"/>
            <a:ext cx="92803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000" dirty="0" smtClean="0">
                <a:latin typeface="+mj-lt"/>
                <a:cs typeface="Times New Roman" panose="02020603050405020304" pitchFamily="18" charset="0"/>
              </a:rPr>
              <a:t>Myers</a:t>
            </a:r>
            <a:r>
              <a:rPr lang="en-US" sz="2000" dirty="0">
                <a:latin typeface="+mj-lt"/>
                <a:cs typeface="Times New Roman" panose="02020603050405020304" pitchFamily="18" charset="0"/>
              </a:rPr>
              <a:t>, D. G. (</a:t>
            </a:r>
            <a:r>
              <a:rPr lang="en-US" sz="2000" dirty="0" smtClean="0">
                <a:latin typeface="+mj-lt"/>
                <a:cs typeface="Times New Roman" panose="02020603050405020304" pitchFamily="18" charset="0"/>
              </a:rPr>
              <a:t>2013).  </a:t>
            </a:r>
            <a:r>
              <a:rPr lang="en-US" sz="2000" i="1" dirty="0">
                <a:latin typeface="+mj-lt"/>
                <a:cs typeface="Times New Roman" panose="02020603050405020304" pitchFamily="18" charset="0"/>
              </a:rPr>
              <a:t>Psychology</a:t>
            </a:r>
            <a:r>
              <a:rPr lang="en-US" sz="2000" dirty="0">
                <a:latin typeface="+mj-lt"/>
                <a:cs typeface="Times New Roman" panose="02020603050405020304" pitchFamily="18" charset="0"/>
              </a:rPr>
              <a:t> </a:t>
            </a:r>
            <a:r>
              <a:rPr lang="en-US" sz="2000" dirty="0" smtClean="0">
                <a:latin typeface="+mj-lt"/>
                <a:cs typeface="Times New Roman" panose="02020603050405020304" pitchFamily="18" charset="0"/>
              </a:rPr>
              <a:t>(10</a:t>
            </a:r>
            <a:r>
              <a:rPr lang="en-US" sz="2000" baseline="30000" dirty="0" smtClean="0">
                <a:latin typeface="+mj-lt"/>
                <a:cs typeface="Times New Roman" panose="02020603050405020304" pitchFamily="18" charset="0"/>
              </a:rPr>
              <a:t>th</a:t>
            </a:r>
            <a:r>
              <a:rPr lang="en-US" sz="2000" dirty="0" smtClean="0">
                <a:latin typeface="+mj-lt"/>
                <a:cs typeface="Times New Roman" panose="02020603050405020304" pitchFamily="18" charset="0"/>
              </a:rPr>
              <a:t> ed.). </a:t>
            </a:r>
            <a:r>
              <a:rPr lang="en-US" sz="2000" dirty="0">
                <a:latin typeface="+mj-lt"/>
                <a:cs typeface="Times New Roman" panose="02020603050405020304" pitchFamily="18" charset="0"/>
              </a:rPr>
              <a:t>New </a:t>
            </a:r>
            <a:r>
              <a:rPr lang="en-US" sz="2000" dirty="0" smtClean="0">
                <a:latin typeface="+mj-lt"/>
                <a:cs typeface="Times New Roman" panose="02020603050405020304" pitchFamily="18" charset="0"/>
              </a:rPr>
              <a:t>York</a:t>
            </a:r>
            <a:r>
              <a:rPr lang="en-US" sz="2000" dirty="0">
                <a:latin typeface="+mj-lt"/>
                <a:cs typeface="Times New Roman" panose="02020603050405020304" pitchFamily="18" charset="0"/>
              </a:rPr>
              <a:t>, </a:t>
            </a:r>
            <a:r>
              <a:rPr lang="en-US" sz="2000" dirty="0" smtClean="0">
                <a:latin typeface="+mj-lt"/>
                <a:cs typeface="Times New Roman" panose="02020603050405020304" pitchFamily="18" charset="0"/>
              </a:rPr>
              <a:t>NY: Worth.</a:t>
            </a:r>
            <a:endParaRPr lang="en-US" sz="2000" dirty="0">
              <a:latin typeface="+mj-lt"/>
              <a:cs typeface="Times New Roman" panose="02020603050405020304" pitchFamily="18" charset="0"/>
            </a:endParaRPr>
          </a:p>
        </p:txBody>
      </p:sp>
    </p:spTree>
    <p:extLst>
      <p:ext uri="{BB962C8B-B14F-4D97-AF65-F5344CB8AC3E}">
        <p14:creationId xmlns:p14="http://schemas.microsoft.com/office/powerpoint/2010/main" val="551392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522876" y="620688"/>
            <a:ext cx="9143538" cy="767680"/>
          </a:xfrm>
        </p:spPr>
        <p:txBody>
          <a:bodyPr/>
          <a:lstStyle/>
          <a:p>
            <a:r>
              <a:rPr lang="fr-CA" b="1" dirty="0" smtClean="0"/>
              <a:t>Petite auto-évaluation</a:t>
            </a:r>
            <a:endParaRPr lang="fr-CA" b="1" dirty="0"/>
          </a:p>
        </p:txBody>
      </p:sp>
      <p:sp>
        <p:nvSpPr>
          <p:cNvPr id="3" name="Espace réservé du contenu 2"/>
          <p:cNvSpPr>
            <a:spLocks noGrp="1"/>
          </p:cNvSpPr>
          <p:nvPr>
            <p:ph idx="1"/>
            <p:custDataLst>
              <p:tags r:id="rId2"/>
            </p:custDataLst>
          </p:nvPr>
        </p:nvSpPr>
        <p:spPr>
          <a:xfrm>
            <a:off x="1522876" y="1340768"/>
            <a:ext cx="9143538" cy="4114800"/>
          </a:xfrm>
        </p:spPr>
        <p:txBody>
          <a:bodyPr/>
          <a:lstStyle/>
          <a:p>
            <a:r>
              <a:rPr lang="fr-CA" dirty="0" smtClean="0"/>
              <a:t>L’extrait ci-dessous est tiré d’un article du </a:t>
            </a:r>
            <a:r>
              <a:rPr lang="fr-CA" i="1" dirty="0" smtClean="0"/>
              <a:t>New York Times</a:t>
            </a:r>
            <a:r>
              <a:rPr lang="fr-CA" dirty="0" smtClean="0"/>
              <a:t> rédigé par Belluck (2009). Dans ce texte, </a:t>
            </a:r>
            <a:r>
              <a:rPr lang="fr-CA" dirty="0" err="1" smtClean="0"/>
              <a:t>Belluck</a:t>
            </a:r>
            <a:r>
              <a:rPr lang="fr-CA" dirty="0" smtClean="0"/>
              <a:t> considère s’il est éthique pour des chercheurs d’utiliser leurs enfants comme des participants à leurs recherches. Dans les diapositives suivantes, voyez si vous êtes capable de dire si l’extrait a été correctement reformulé…</a:t>
            </a:r>
          </a:p>
          <a:p>
            <a:endParaRPr lang="fr-CA" dirty="0"/>
          </a:p>
        </p:txBody>
      </p:sp>
      <p:sp>
        <p:nvSpPr>
          <p:cNvPr id="4" name="Rectangle à coins arrondis 3"/>
          <p:cNvSpPr/>
          <p:nvPr>
            <p:custDataLst>
              <p:tags r:id="rId3"/>
            </p:custDataLst>
          </p:nvPr>
        </p:nvSpPr>
        <p:spPr bwMode="auto">
          <a:xfrm>
            <a:off x="405780" y="3573248"/>
            <a:ext cx="11593288" cy="1871976"/>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a:defRPr/>
            </a:pPr>
            <a:r>
              <a:rPr lang="fr-CA" sz="2100" b="1" i="1" dirty="0" smtClean="0">
                <a:latin typeface="+mj-lt"/>
                <a:cs typeface="Times New Roman" panose="02020603050405020304" pitchFamily="18" charset="0"/>
              </a:rPr>
              <a:t>Original </a:t>
            </a:r>
            <a:r>
              <a:rPr lang="fr-CA" sz="2100" dirty="0" smtClean="0">
                <a:latin typeface="+mj-lt"/>
                <a:cs typeface="Times New Roman" panose="02020603050405020304" pitchFamily="18" charset="0"/>
              </a:rPr>
              <a:t>: « Certaines méthodes de recherche sont nettement inoffensives; d’autres, sans être clairement dangereuses, peuvent entraîner des effets qui ne sont pas complètement compris. Les éthiciens affirment qu’ils considèreraient que la participation à certains projets est acceptable, voire précieuse, mais soulèvent des questions quant à l’effet sur l’enfant, sur la relation avec le parent, et sur l’objectivité du chercheur ou des données recueillies » (Belluck, 2009, para. 9). </a:t>
            </a:r>
            <a:endParaRPr lang="fr-CA" sz="2100" dirty="0">
              <a:latin typeface="+mj-lt"/>
              <a:cs typeface="Times New Roman" panose="02020603050405020304" pitchFamily="18" charset="0"/>
            </a:endParaRPr>
          </a:p>
        </p:txBody>
      </p:sp>
      <p:sp>
        <p:nvSpPr>
          <p:cNvPr id="6" name="Rectangle 5"/>
          <p:cNvSpPr>
            <a:spLocks noChangeArrowheads="1"/>
          </p:cNvSpPr>
          <p:nvPr>
            <p:custDataLst>
              <p:tags r:id="rId4"/>
            </p:custDataLst>
          </p:nvPr>
        </p:nvSpPr>
        <p:spPr bwMode="auto">
          <a:xfrm>
            <a:off x="45740" y="5642664"/>
            <a:ext cx="11318497" cy="707886"/>
          </a:xfrm>
          <a:prstGeom prst="rect">
            <a:avLst/>
          </a:prstGeom>
          <a:noFill/>
          <a:ln w="9525">
            <a:noFill/>
            <a:miter lim="800000"/>
            <a:headEnd/>
            <a:tailEnd/>
          </a:ln>
        </p:spPr>
        <p:txBody>
          <a:bodyPr wrap="square">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lvl="1">
              <a:spcBef>
                <a:spcPts val="1800"/>
              </a:spcBef>
              <a:buFont typeface="Wingdings" panose="05000000000000000000" pitchFamily="2" charset="2"/>
              <a:buNone/>
            </a:pPr>
            <a:r>
              <a:rPr lang="en-US" sz="2000" dirty="0" err="1" smtClean="0">
                <a:latin typeface="Cambria" panose="02040503050406030204" pitchFamily="18" charset="0"/>
                <a:cs typeface="Times New Roman" panose="02020603050405020304" pitchFamily="18" charset="0"/>
              </a:rPr>
              <a:t>Belluck</a:t>
            </a:r>
            <a:r>
              <a:rPr lang="en-US" sz="2000" dirty="0" smtClean="0">
                <a:latin typeface="Cambria" panose="02040503050406030204" pitchFamily="18" charset="0"/>
                <a:cs typeface="Times New Roman" panose="02020603050405020304" pitchFamily="18" charset="0"/>
              </a:rPr>
              <a:t>, </a:t>
            </a:r>
            <a:r>
              <a:rPr lang="en-US" sz="2000" dirty="0">
                <a:latin typeface="Cambria" panose="02040503050406030204" pitchFamily="18" charset="0"/>
                <a:cs typeface="Times New Roman" panose="02020603050405020304" pitchFamily="18" charset="0"/>
              </a:rPr>
              <a:t>P. (</a:t>
            </a:r>
            <a:r>
              <a:rPr lang="en-US" sz="2000" dirty="0" smtClean="0">
                <a:latin typeface="Cambria" panose="02040503050406030204" pitchFamily="18" charset="0"/>
                <a:cs typeface="Times New Roman" panose="02020603050405020304" pitchFamily="18" charset="0"/>
              </a:rPr>
              <a:t>2009, January 18). </a:t>
            </a:r>
            <a:r>
              <a:rPr lang="en-US" sz="2000" dirty="0">
                <a:latin typeface="Cambria" panose="02040503050406030204" pitchFamily="18" charset="0"/>
                <a:cs typeface="Times New Roman" panose="02020603050405020304" pitchFamily="18" charset="0"/>
              </a:rPr>
              <a:t>Test </a:t>
            </a:r>
            <a:r>
              <a:rPr lang="en-US" sz="2000" dirty="0" smtClean="0">
                <a:latin typeface="Cambria" panose="02040503050406030204" pitchFamily="18" charset="0"/>
                <a:cs typeface="Times New Roman" panose="02020603050405020304" pitchFamily="18" charset="0"/>
              </a:rPr>
              <a:t>subjects who call </a:t>
            </a:r>
            <a:r>
              <a:rPr lang="en-US" sz="2000" dirty="0">
                <a:latin typeface="Cambria" panose="02040503050406030204" pitchFamily="18" charset="0"/>
                <a:cs typeface="Times New Roman" panose="02020603050405020304" pitchFamily="18" charset="0"/>
              </a:rPr>
              <a:t>the </a:t>
            </a:r>
            <a:r>
              <a:rPr lang="en-US" sz="2000" dirty="0" smtClean="0">
                <a:latin typeface="Cambria" panose="02040503050406030204" pitchFamily="18" charset="0"/>
                <a:cs typeface="Times New Roman" panose="02020603050405020304" pitchFamily="18" charset="0"/>
              </a:rPr>
              <a:t>scientist mom or dad. </a:t>
            </a:r>
            <a:r>
              <a:rPr lang="en-US" sz="2000" i="1" dirty="0" smtClean="0">
                <a:latin typeface="Cambria" panose="02040503050406030204" pitchFamily="18" charset="0"/>
                <a:cs typeface="Times New Roman" panose="02020603050405020304" pitchFamily="18" charset="0"/>
              </a:rPr>
              <a:t>The New </a:t>
            </a:r>
            <a:r>
              <a:rPr lang="en-US" sz="2000" i="1" dirty="0">
                <a:latin typeface="Cambria" panose="02040503050406030204" pitchFamily="18" charset="0"/>
                <a:cs typeface="Times New Roman" panose="02020603050405020304" pitchFamily="18" charset="0"/>
              </a:rPr>
              <a:t>York Times</a:t>
            </a:r>
            <a:r>
              <a:rPr lang="en-US" sz="2000" dirty="0">
                <a:latin typeface="Cambria" panose="02040503050406030204" pitchFamily="18" charset="0"/>
                <a:cs typeface="Times New Roman" panose="02020603050405020304" pitchFamily="18" charset="0"/>
              </a:rPr>
              <a:t>. </a:t>
            </a:r>
            <a:r>
              <a:rPr lang="en-US" sz="2000" dirty="0" err="1" smtClean="0">
                <a:latin typeface="Cambria" panose="02040503050406030204" pitchFamily="18" charset="0"/>
                <a:cs typeface="Times New Roman" panose="02020603050405020304" pitchFamily="18" charset="0"/>
              </a:rPr>
              <a:t>Récupéré</a:t>
            </a:r>
            <a:r>
              <a:rPr lang="en-US" sz="2000" dirty="0" smtClean="0">
                <a:latin typeface="Cambria" panose="02040503050406030204" pitchFamily="18" charset="0"/>
                <a:cs typeface="Times New Roman" panose="02020603050405020304" pitchFamily="18" charset="0"/>
              </a:rPr>
              <a:t> sur : http</a:t>
            </a:r>
            <a:r>
              <a:rPr lang="en-US" sz="2000" dirty="0">
                <a:latin typeface="Cambria" panose="02040503050406030204" pitchFamily="18" charset="0"/>
                <a:cs typeface="Times New Roman" panose="02020603050405020304" pitchFamily="18" charset="0"/>
              </a:rPr>
              <a:t>://www.nytimes.com/2009/01/18/health/18iht-18kids.19450084.html. </a:t>
            </a:r>
          </a:p>
        </p:txBody>
      </p:sp>
      <p:pic>
        <p:nvPicPr>
          <p:cNvPr id="7" name="Picture 6" descr="http://cdn.mysitemyway.com/etc-mysitemyway/icons/legacy-previews/icons/matte-blue-and-white-square-icons-symbols-shapes/118240-matte-blue-and-white-square-icon-symbols-shapes-power-button.png"/>
          <p:cNvPicPr>
            <a:picLocks noChangeAspect="1" noChangeArrowheads="1"/>
          </p:cNvPicPr>
          <p:nvPr>
            <p:custDataLst>
              <p:tags r:id="rId5"/>
            </p:custDataLst>
          </p:nvPr>
        </p:nvPicPr>
        <p:blipFill>
          <a:blip r:embed="rId8"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1788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p:cNvSpPr>
            <a:spLocks noGrp="1"/>
          </p:cNvSpPr>
          <p:nvPr>
            <p:ph type="title"/>
            <p:custDataLst>
              <p:tags r:id="rId1"/>
            </p:custDataLst>
          </p:nvPr>
        </p:nvSpPr>
        <p:spPr/>
        <p:txBody>
          <a:bodyPr/>
          <a:lstStyle/>
          <a:p>
            <a:r>
              <a:rPr lang="fr-CA" b="1" dirty="0" smtClean="0"/>
              <a:t>L’extrait est-il correctement reformulé?</a:t>
            </a:r>
            <a:endParaRPr lang="fr-CA" b="1" dirty="0"/>
          </a:p>
        </p:txBody>
      </p:sp>
      <p:pic>
        <p:nvPicPr>
          <p:cNvPr id="5" name="Picture 6" descr="http://cdn.mysitemyway.com/etc-mysitemyway/icons/legacy-previews/icons/matte-blue-and-white-square-icons-symbols-shapes/118240-matte-blue-and-white-square-icon-symbols-shapes-power-button.png"/>
          <p:cNvPicPr>
            <a:picLocks noChangeAspect="1" noChangeArrowheads="1"/>
          </p:cNvPicPr>
          <p:nvPr>
            <p:custDataLst>
              <p:tags r:id="rId2"/>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
        <p:nvSpPr>
          <p:cNvPr id="9" name="Espace réservé du contenu 2"/>
          <p:cNvSpPr>
            <a:spLocks noGrp="1"/>
          </p:cNvSpPr>
          <p:nvPr>
            <p:ph idx="1"/>
            <p:custDataLst>
              <p:tags r:id="rId3"/>
            </p:custDataLst>
          </p:nvPr>
        </p:nvSpPr>
        <p:spPr>
          <a:xfrm>
            <a:off x="405780" y="1772816"/>
            <a:ext cx="11017223" cy="4114800"/>
          </a:xfrm>
        </p:spPr>
        <p:txBody>
          <a:bodyPr>
            <a:normAutofit/>
          </a:bodyPr>
          <a:lstStyle/>
          <a:p>
            <a:pPr marL="0" lvl="0" indent="0">
              <a:spcBef>
                <a:spcPts val="0"/>
              </a:spcBef>
              <a:buClrTx/>
              <a:buSzTx/>
              <a:buNone/>
            </a:pPr>
            <a:r>
              <a:rPr lang="fr-CA" sz="2100" dirty="0" smtClean="0">
                <a:latin typeface="Segoe Print" panose="02000600000000000000" pitchFamily="2" charset="0"/>
                <a:cs typeface="Times New Roman" panose="02020603050405020304" pitchFamily="18" charset="0"/>
              </a:rPr>
              <a:t>Tel que mentionné par Belluck (2009, para. 9), il peut ne pas être éthique d’utiliser des enfants comme participants à une recherche parce que même si certaines méthodes sont nettement sans danger, d’autres peuvent entraîner des effets qui ne sont pas complètement compris. Les éthiciens affirment qu’ils considèreraient que la </a:t>
            </a:r>
            <a:r>
              <a:rPr lang="fr-CA" sz="2100" dirty="0">
                <a:latin typeface="Segoe Print" panose="02000600000000000000" pitchFamily="2" charset="0"/>
                <a:cs typeface="Times New Roman" panose="02020603050405020304" pitchFamily="18" charset="0"/>
              </a:rPr>
              <a:t>participation </a:t>
            </a:r>
            <a:r>
              <a:rPr lang="fr-CA" sz="2100" dirty="0" smtClean="0">
                <a:latin typeface="Segoe Print" panose="02000600000000000000" pitchFamily="2" charset="0"/>
                <a:cs typeface="Times New Roman" panose="02020603050405020304" pitchFamily="18" charset="0"/>
              </a:rPr>
              <a:t>à certains projets est </a:t>
            </a:r>
            <a:r>
              <a:rPr lang="fr-CA" sz="2100" dirty="0">
                <a:latin typeface="Segoe Print" panose="02000600000000000000" pitchFamily="2" charset="0"/>
                <a:cs typeface="Times New Roman" panose="02020603050405020304" pitchFamily="18" charset="0"/>
              </a:rPr>
              <a:t>acceptable</a:t>
            </a:r>
            <a:r>
              <a:rPr lang="fr-CA" sz="2100" dirty="0" smtClean="0">
                <a:latin typeface="Segoe Print" panose="02000600000000000000" pitchFamily="2" charset="0"/>
                <a:cs typeface="Times New Roman" panose="02020603050405020304" pitchFamily="18" charset="0"/>
              </a:rPr>
              <a:t>, mais soulèvent des questions quant à la relation avec le parent et à l’effet sur l’enfant. Ils se sont également posé des questions sur l’objectivité du chercheur. </a:t>
            </a:r>
            <a:endParaRPr lang="fr-CA" sz="2100" dirty="0">
              <a:latin typeface="Segoe Print" panose="02000600000000000000" pitchFamily="2" charset="0"/>
              <a:cs typeface="Times New Roman" panose="02020603050405020304" pitchFamily="18" charset="0"/>
            </a:endParaRPr>
          </a:p>
        </p:txBody>
      </p:sp>
      <p:sp>
        <p:nvSpPr>
          <p:cNvPr id="11" name="Rectangle à coins arrondis 10"/>
          <p:cNvSpPr/>
          <p:nvPr>
            <p:custDataLst>
              <p:tags r:id="rId4"/>
            </p:custDataLst>
          </p:nvPr>
        </p:nvSpPr>
        <p:spPr bwMode="auto">
          <a:xfrm>
            <a:off x="405780" y="3962672"/>
            <a:ext cx="10801200" cy="2274640"/>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a:defRPr/>
            </a:pPr>
            <a:r>
              <a:rPr lang="fr-CA" sz="2100" b="1" i="1" dirty="0" smtClean="0">
                <a:latin typeface="+mj-lt"/>
                <a:cs typeface="Times New Roman" panose="02020603050405020304" pitchFamily="18" charset="0"/>
              </a:rPr>
              <a:t>Original </a:t>
            </a:r>
            <a:r>
              <a:rPr lang="fr-CA" sz="2100" dirty="0" smtClean="0">
                <a:latin typeface="+mj-lt"/>
                <a:cs typeface="Times New Roman" panose="02020603050405020304" pitchFamily="18" charset="0"/>
              </a:rPr>
              <a:t>: « Certaines méthodes de recherche sont nettement inoffensives; d’autres, sans être clairement dangereuses, peuvent entraîner des effets qui ne sont pas complètement compris. Les éthiciens affirment qu’ils considèreraient que la participation à certains projets est acceptable, voire précieuse, mais soulèvent des questions quant à l’effet sur l’enfant, sur la relation avec le parent, et sur l’objectivité du chercheur ou des données recueillies » (Belluck, 2009, para. 9). </a:t>
            </a:r>
            <a:endParaRPr lang="fr-CA" sz="2100" dirty="0">
              <a:latin typeface="+mj-lt"/>
              <a:cs typeface="Times New Roman" panose="02020603050405020304" pitchFamily="18" charset="0"/>
            </a:endParaRPr>
          </a:p>
        </p:txBody>
      </p:sp>
    </p:spTree>
    <p:extLst>
      <p:ext uri="{BB962C8B-B14F-4D97-AF65-F5344CB8AC3E}">
        <p14:creationId xmlns:p14="http://schemas.microsoft.com/office/powerpoint/2010/main" val="2782525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522876" y="129952"/>
            <a:ext cx="9143538" cy="1066800"/>
          </a:xfrm>
        </p:spPr>
        <p:txBody>
          <a:bodyPr/>
          <a:lstStyle/>
          <a:p>
            <a:r>
              <a:rPr lang="fr-CA" b="1" dirty="0" smtClean="0"/>
              <a:t>Réorganisé </a:t>
            </a:r>
            <a:r>
              <a:rPr lang="fr-CA" b="1" dirty="0" smtClean="0">
                <a:latin typeface="Cambria"/>
              </a:rPr>
              <a:t>≠ reformulé</a:t>
            </a:r>
            <a:endParaRPr lang="fr-CA" b="1" dirty="0"/>
          </a:p>
        </p:txBody>
      </p:sp>
      <p:sp>
        <p:nvSpPr>
          <p:cNvPr id="4" name="TextBox 8"/>
          <p:cNvSpPr txBox="1">
            <a:spLocks noChangeArrowheads="1"/>
          </p:cNvSpPr>
          <p:nvPr>
            <p:custDataLst>
              <p:tags r:id="rId2"/>
            </p:custDataLst>
          </p:nvPr>
        </p:nvSpPr>
        <p:spPr bwMode="auto">
          <a:xfrm>
            <a:off x="621804" y="1239143"/>
            <a:ext cx="1058517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fr-CA" sz="2400" b="1" dirty="0" smtClean="0">
                <a:latin typeface="+mj-lt"/>
                <a:cs typeface="Times New Roman" panose="02020603050405020304" pitchFamily="18" charset="0"/>
              </a:rPr>
              <a:t>L’étudiant n’a pas reformulé correctement l’extrait; il l’a plutôt réorganisé.</a:t>
            </a:r>
            <a:endParaRPr lang="fr-CA" sz="2400" b="1" dirty="0">
              <a:latin typeface="+mj-lt"/>
              <a:cs typeface="Times New Roman" panose="02020603050405020304" pitchFamily="18" charset="0"/>
            </a:endParaRPr>
          </a:p>
        </p:txBody>
      </p:sp>
      <p:pic>
        <p:nvPicPr>
          <p:cNvPr id="6"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8"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e 10"/>
          <p:cNvGrpSpPr/>
          <p:nvPr>
            <p:custDataLst>
              <p:tags r:id="rId4"/>
            </p:custDataLst>
          </p:nvPr>
        </p:nvGrpSpPr>
        <p:grpSpPr>
          <a:xfrm>
            <a:off x="117748" y="388898"/>
            <a:ext cx="909718" cy="909718"/>
            <a:chOff x="117748" y="388898"/>
            <a:chExt cx="909718" cy="909718"/>
          </a:xfrm>
        </p:grpSpPr>
        <p:sp>
          <p:nvSpPr>
            <p:cNvPr id="5" name="Ellipse 4"/>
            <p:cNvSpPr/>
            <p:nvPr/>
          </p:nvSpPr>
          <p:spPr>
            <a:xfrm>
              <a:off x="117748" y="388898"/>
              <a:ext cx="909718" cy="909718"/>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Multiplier 8"/>
            <p:cNvSpPr/>
            <p:nvPr/>
          </p:nvSpPr>
          <p:spPr>
            <a:xfrm>
              <a:off x="173990" y="405150"/>
              <a:ext cx="792088" cy="877700"/>
            </a:xfrm>
            <a:prstGeom prst="mathMultiply">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23" name="Espace réservé du contenu 2"/>
          <p:cNvSpPr>
            <a:spLocks noGrp="1"/>
          </p:cNvSpPr>
          <p:nvPr>
            <p:ph idx="1"/>
            <p:custDataLst>
              <p:tags r:id="rId5"/>
            </p:custDataLst>
          </p:nvPr>
        </p:nvSpPr>
        <p:spPr>
          <a:xfrm>
            <a:off x="405780" y="1772816"/>
            <a:ext cx="11017223" cy="4114800"/>
          </a:xfrm>
        </p:spPr>
        <p:txBody>
          <a:bodyPr>
            <a:normAutofit/>
          </a:bodyPr>
          <a:lstStyle/>
          <a:p>
            <a:pPr marL="0" lvl="0" indent="0">
              <a:spcBef>
                <a:spcPts val="0"/>
              </a:spcBef>
              <a:buClrTx/>
              <a:buSzTx/>
              <a:buNone/>
            </a:pPr>
            <a:r>
              <a:rPr lang="fr-CA" sz="2100" dirty="0" smtClean="0">
                <a:solidFill>
                  <a:prstClr val="black"/>
                </a:solidFill>
                <a:latin typeface="Segoe Print" panose="02000600000000000000" pitchFamily="2" charset="0"/>
                <a:cs typeface="Times New Roman" panose="02020603050405020304" pitchFamily="18" charset="0"/>
              </a:rPr>
              <a:t>Tel que mentionné par Belluck (2009, para. 9), il peut ne pas être éthique d’utiliser des enfants comme participants à une recherche parce que même si </a:t>
            </a:r>
            <a:r>
              <a:rPr lang="fr-CA" sz="2100" dirty="0" smtClean="0">
                <a:solidFill>
                  <a:srgbClr val="FF0000"/>
                </a:solidFill>
                <a:latin typeface="Segoe Print" panose="02000600000000000000" pitchFamily="2" charset="0"/>
                <a:cs typeface="Times New Roman" panose="02020603050405020304" pitchFamily="18" charset="0"/>
              </a:rPr>
              <a:t>certaines méthodes sont nettement </a:t>
            </a:r>
            <a:r>
              <a:rPr lang="fr-CA" sz="2100" dirty="0" smtClean="0">
                <a:latin typeface="Segoe Print" panose="02000600000000000000" pitchFamily="2" charset="0"/>
                <a:cs typeface="Times New Roman" panose="02020603050405020304" pitchFamily="18" charset="0"/>
              </a:rPr>
              <a:t>sans danger</a:t>
            </a:r>
            <a:r>
              <a:rPr lang="fr-CA" sz="2100" dirty="0" smtClean="0">
                <a:solidFill>
                  <a:prstClr val="black"/>
                </a:solidFill>
                <a:latin typeface="Segoe Print" panose="02000600000000000000" pitchFamily="2" charset="0"/>
                <a:cs typeface="Times New Roman" panose="02020603050405020304" pitchFamily="18" charset="0"/>
              </a:rPr>
              <a:t>, d’autres </a:t>
            </a:r>
            <a:r>
              <a:rPr lang="fr-CA" sz="2100" dirty="0" smtClean="0">
                <a:solidFill>
                  <a:schemeClr val="accent5"/>
                </a:solidFill>
                <a:latin typeface="Segoe Print" panose="02000600000000000000" pitchFamily="2" charset="0"/>
                <a:cs typeface="Times New Roman" panose="02020603050405020304" pitchFamily="18" charset="0"/>
              </a:rPr>
              <a:t>peuvent entraîner des effets qui ne sont pas complètement compris. Les éthiciens affirment qu’ils considèreraient que la </a:t>
            </a:r>
            <a:r>
              <a:rPr lang="fr-CA" sz="2100" dirty="0">
                <a:solidFill>
                  <a:schemeClr val="accent5"/>
                </a:solidFill>
                <a:latin typeface="Segoe Print" panose="02000600000000000000" pitchFamily="2" charset="0"/>
                <a:cs typeface="Times New Roman" panose="02020603050405020304" pitchFamily="18" charset="0"/>
              </a:rPr>
              <a:t>participation </a:t>
            </a:r>
            <a:r>
              <a:rPr lang="fr-CA" sz="2100" dirty="0" smtClean="0">
                <a:solidFill>
                  <a:schemeClr val="accent5"/>
                </a:solidFill>
                <a:latin typeface="Segoe Print" panose="02000600000000000000" pitchFamily="2" charset="0"/>
                <a:cs typeface="Times New Roman" panose="02020603050405020304" pitchFamily="18" charset="0"/>
              </a:rPr>
              <a:t>à certains projets est </a:t>
            </a:r>
            <a:r>
              <a:rPr lang="fr-CA" sz="2100" dirty="0">
                <a:solidFill>
                  <a:schemeClr val="accent5"/>
                </a:solidFill>
                <a:latin typeface="Segoe Print" panose="02000600000000000000" pitchFamily="2" charset="0"/>
                <a:cs typeface="Times New Roman" panose="02020603050405020304" pitchFamily="18" charset="0"/>
              </a:rPr>
              <a:t>acceptable</a:t>
            </a:r>
            <a:r>
              <a:rPr lang="fr-CA" sz="2100" dirty="0" smtClean="0">
                <a:solidFill>
                  <a:prstClr val="black"/>
                </a:solidFill>
                <a:latin typeface="Segoe Print" panose="02000600000000000000" pitchFamily="2" charset="0"/>
                <a:cs typeface="Times New Roman" panose="02020603050405020304" pitchFamily="18" charset="0"/>
              </a:rPr>
              <a:t>, </a:t>
            </a:r>
            <a:r>
              <a:rPr lang="fr-CA" sz="2100" dirty="0" smtClean="0">
                <a:solidFill>
                  <a:schemeClr val="accent4">
                    <a:lumMod val="75000"/>
                  </a:schemeClr>
                </a:solidFill>
                <a:latin typeface="Segoe Print" panose="02000600000000000000" pitchFamily="2" charset="0"/>
                <a:cs typeface="Times New Roman" panose="02020603050405020304" pitchFamily="18" charset="0"/>
              </a:rPr>
              <a:t>mais soulèvent des questions </a:t>
            </a:r>
            <a:r>
              <a:rPr lang="fr-CA" sz="2100" dirty="0" smtClean="0">
                <a:solidFill>
                  <a:prstClr val="black"/>
                </a:solidFill>
                <a:latin typeface="Segoe Print" panose="02000600000000000000" pitchFamily="2" charset="0"/>
                <a:cs typeface="Times New Roman" panose="02020603050405020304" pitchFamily="18" charset="0"/>
              </a:rPr>
              <a:t>quant à </a:t>
            </a:r>
            <a:r>
              <a:rPr lang="fr-CA" sz="2100" dirty="0" smtClean="0">
                <a:solidFill>
                  <a:schemeClr val="accent3"/>
                </a:solidFill>
                <a:latin typeface="Segoe Print" panose="02000600000000000000" pitchFamily="2" charset="0"/>
                <a:cs typeface="Times New Roman" panose="02020603050405020304" pitchFamily="18" charset="0"/>
              </a:rPr>
              <a:t>la relation avec le parent </a:t>
            </a:r>
            <a:r>
              <a:rPr lang="fr-CA" sz="2100" dirty="0" smtClean="0">
                <a:solidFill>
                  <a:prstClr val="black"/>
                </a:solidFill>
                <a:latin typeface="Segoe Print" panose="02000600000000000000" pitchFamily="2" charset="0"/>
                <a:cs typeface="Times New Roman" panose="02020603050405020304" pitchFamily="18" charset="0"/>
              </a:rPr>
              <a:t>et à </a:t>
            </a:r>
            <a:r>
              <a:rPr lang="fr-CA" sz="2100" dirty="0" smtClean="0">
                <a:solidFill>
                  <a:schemeClr val="accent1"/>
                </a:solidFill>
                <a:latin typeface="Segoe Print" panose="02000600000000000000" pitchFamily="2" charset="0"/>
                <a:cs typeface="Times New Roman" panose="02020603050405020304" pitchFamily="18" charset="0"/>
              </a:rPr>
              <a:t>l’effet sur l’enfant</a:t>
            </a:r>
            <a:r>
              <a:rPr lang="fr-CA" sz="2100" dirty="0" smtClean="0">
                <a:solidFill>
                  <a:prstClr val="black"/>
                </a:solidFill>
                <a:latin typeface="Segoe Print" panose="02000600000000000000" pitchFamily="2" charset="0"/>
                <a:cs typeface="Times New Roman" panose="02020603050405020304" pitchFamily="18" charset="0"/>
              </a:rPr>
              <a:t>. Ils se sont également posé des questions sur </a:t>
            </a:r>
            <a:r>
              <a:rPr lang="fr-CA" sz="2100" dirty="0" smtClean="0">
                <a:solidFill>
                  <a:schemeClr val="accent2">
                    <a:lumMod val="50000"/>
                  </a:schemeClr>
                </a:solidFill>
                <a:latin typeface="Segoe Print" panose="02000600000000000000" pitchFamily="2" charset="0"/>
                <a:cs typeface="Times New Roman" panose="02020603050405020304" pitchFamily="18" charset="0"/>
              </a:rPr>
              <a:t>l’objectivité du chercheur</a:t>
            </a:r>
            <a:r>
              <a:rPr lang="fr-CA" sz="2100" dirty="0" smtClean="0">
                <a:solidFill>
                  <a:prstClr val="black"/>
                </a:solidFill>
                <a:latin typeface="Segoe Print" panose="02000600000000000000" pitchFamily="2" charset="0"/>
                <a:cs typeface="Times New Roman" panose="02020603050405020304" pitchFamily="18" charset="0"/>
              </a:rPr>
              <a:t>. </a:t>
            </a:r>
            <a:endParaRPr lang="fr-CA" sz="2100" dirty="0">
              <a:solidFill>
                <a:prstClr val="black"/>
              </a:solidFill>
              <a:latin typeface="Segoe Print" panose="02000600000000000000" pitchFamily="2" charset="0"/>
              <a:cs typeface="Times New Roman" panose="02020603050405020304" pitchFamily="18" charset="0"/>
            </a:endParaRPr>
          </a:p>
        </p:txBody>
      </p:sp>
      <p:sp>
        <p:nvSpPr>
          <p:cNvPr id="24" name="Rectangle à coins arrondis 23"/>
          <p:cNvSpPr/>
          <p:nvPr>
            <p:custDataLst>
              <p:tags r:id="rId6"/>
            </p:custDataLst>
          </p:nvPr>
        </p:nvSpPr>
        <p:spPr bwMode="auto">
          <a:xfrm>
            <a:off x="405780" y="3962672"/>
            <a:ext cx="10801200" cy="2274640"/>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a:defRPr/>
            </a:pPr>
            <a:r>
              <a:rPr lang="fr-CA" sz="2100" b="1" i="1" dirty="0" smtClean="0">
                <a:latin typeface="+mj-lt"/>
                <a:cs typeface="Times New Roman" panose="02020603050405020304" pitchFamily="18" charset="0"/>
              </a:rPr>
              <a:t>Original </a:t>
            </a:r>
            <a:r>
              <a:rPr lang="fr-CA" sz="2100" dirty="0" smtClean="0">
                <a:latin typeface="+mj-lt"/>
                <a:cs typeface="Times New Roman" panose="02020603050405020304" pitchFamily="18" charset="0"/>
              </a:rPr>
              <a:t>: « </a:t>
            </a:r>
            <a:r>
              <a:rPr lang="fr-CA" sz="2100" dirty="0" smtClean="0">
                <a:solidFill>
                  <a:srgbClr val="FF0000"/>
                </a:solidFill>
                <a:latin typeface="+mj-lt"/>
                <a:cs typeface="Times New Roman" panose="02020603050405020304" pitchFamily="18" charset="0"/>
              </a:rPr>
              <a:t>Certaines méthodes </a:t>
            </a:r>
            <a:r>
              <a:rPr lang="fr-CA" sz="2100" dirty="0" smtClean="0">
                <a:latin typeface="+mj-lt"/>
                <a:cs typeface="Times New Roman" panose="02020603050405020304" pitchFamily="18" charset="0"/>
              </a:rPr>
              <a:t>de recherche </a:t>
            </a:r>
            <a:r>
              <a:rPr lang="fr-CA" sz="2100" dirty="0" smtClean="0">
                <a:solidFill>
                  <a:srgbClr val="FF0000"/>
                </a:solidFill>
                <a:latin typeface="+mj-lt"/>
                <a:cs typeface="Times New Roman" panose="02020603050405020304" pitchFamily="18" charset="0"/>
              </a:rPr>
              <a:t>sont nettement </a:t>
            </a:r>
            <a:r>
              <a:rPr lang="fr-CA" sz="2100" dirty="0" smtClean="0">
                <a:latin typeface="+mj-lt"/>
                <a:cs typeface="Times New Roman" panose="02020603050405020304" pitchFamily="18" charset="0"/>
              </a:rPr>
              <a:t>inoffensives; d’autres, sans être clairement dangereuses, </a:t>
            </a:r>
            <a:r>
              <a:rPr lang="fr-CA" sz="2100" dirty="0" smtClean="0">
                <a:solidFill>
                  <a:schemeClr val="accent5"/>
                </a:solidFill>
                <a:latin typeface="+mj-lt"/>
                <a:cs typeface="Times New Roman" panose="02020603050405020304" pitchFamily="18" charset="0"/>
              </a:rPr>
              <a:t>peuvent entraîner des effets qui ne sont pas complètement compris. Les éthiciens affirment qu’ils considèreraient que la participation à certains projets est acceptable</a:t>
            </a:r>
            <a:r>
              <a:rPr lang="fr-CA" sz="2100" dirty="0" smtClean="0">
                <a:latin typeface="+mj-lt"/>
                <a:cs typeface="Times New Roman" panose="02020603050405020304" pitchFamily="18" charset="0"/>
              </a:rPr>
              <a:t>, voire précieuse, </a:t>
            </a:r>
            <a:r>
              <a:rPr lang="fr-CA" sz="2100" dirty="0" smtClean="0">
                <a:solidFill>
                  <a:schemeClr val="accent4">
                    <a:lumMod val="75000"/>
                  </a:schemeClr>
                </a:solidFill>
                <a:latin typeface="+mj-lt"/>
                <a:cs typeface="Times New Roman" panose="02020603050405020304" pitchFamily="18" charset="0"/>
              </a:rPr>
              <a:t>mais soulèvent des questions </a:t>
            </a:r>
            <a:r>
              <a:rPr lang="fr-CA" sz="2100" dirty="0" smtClean="0">
                <a:latin typeface="+mj-lt"/>
                <a:cs typeface="Times New Roman" panose="02020603050405020304" pitchFamily="18" charset="0"/>
              </a:rPr>
              <a:t>quant à </a:t>
            </a:r>
            <a:r>
              <a:rPr lang="fr-CA" sz="2100" dirty="0" smtClean="0">
                <a:solidFill>
                  <a:schemeClr val="accent1"/>
                </a:solidFill>
                <a:latin typeface="+mj-lt"/>
                <a:cs typeface="Times New Roman" panose="02020603050405020304" pitchFamily="18" charset="0"/>
              </a:rPr>
              <a:t>l’effet sur l’enfant</a:t>
            </a:r>
            <a:r>
              <a:rPr lang="fr-CA" sz="2100" dirty="0" smtClean="0">
                <a:latin typeface="+mj-lt"/>
                <a:cs typeface="Times New Roman" panose="02020603050405020304" pitchFamily="18" charset="0"/>
              </a:rPr>
              <a:t>, sur </a:t>
            </a:r>
            <a:r>
              <a:rPr lang="fr-CA" sz="2100" dirty="0" smtClean="0">
                <a:solidFill>
                  <a:schemeClr val="accent3"/>
                </a:solidFill>
                <a:latin typeface="+mj-lt"/>
                <a:cs typeface="Times New Roman" panose="02020603050405020304" pitchFamily="18" charset="0"/>
              </a:rPr>
              <a:t>la relation avec le parent</a:t>
            </a:r>
            <a:r>
              <a:rPr lang="fr-CA" sz="2100" dirty="0" smtClean="0">
                <a:latin typeface="+mj-lt"/>
                <a:cs typeface="Times New Roman" panose="02020603050405020304" pitchFamily="18" charset="0"/>
              </a:rPr>
              <a:t>, et sur </a:t>
            </a:r>
            <a:r>
              <a:rPr lang="fr-CA" sz="2100" dirty="0" smtClean="0">
                <a:solidFill>
                  <a:schemeClr val="accent2">
                    <a:lumMod val="50000"/>
                  </a:schemeClr>
                </a:solidFill>
                <a:latin typeface="+mj-lt"/>
                <a:cs typeface="Times New Roman" panose="02020603050405020304" pitchFamily="18" charset="0"/>
              </a:rPr>
              <a:t>l’objectivité du chercheur</a:t>
            </a:r>
            <a:r>
              <a:rPr lang="fr-CA" sz="2100" dirty="0" smtClean="0">
                <a:latin typeface="+mj-lt"/>
                <a:cs typeface="Times New Roman" panose="02020603050405020304" pitchFamily="18" charset="0"/>
              </a:rPr>
              <a:t> ou des données recueillies » (Belluck, 2009, para. 9). </a:t>
            </a:r>
            <a:endParaRPr lang="fr-CA" sz="2100" dirty="0">
              <a:latin typeface="+mj-lt"/>
              <a:cs typeface="Times New Roman" panose="02020603050405020304" pitchFamily="18" charset="0"/>
            </a:endParaRPr>
          </a:p>
        </p:txBody>
      </p:sp>
    </p:spTree>
    <p:extLst>
      <p:ext uri="{BB962C8B-B14F-4D97-AF65-F5344CB8AC3E}">
        <p14:creationId xmlns:p14="http://schemas.microsoft.com/office/powerpoint/2010/main" val="3144083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Réorganisé </a:t>
            </a:r>
            <a:r>
              <a:rPr lang="fr-CA" b="1" dirty="0" smtClean="0">
                <a:latin typeface="Cambria"/>
              </a:rPr>
              <a:t>≠ reformulé</a:t>
            </a:r>
            <a:endParaRPr lang="fr-CA" b="1" dirty="0"/>
          </a:p>
        </p:txBody>
      </p:sp>
      <p:sp>
        <p:nvSpPr>
          <p:cNvPr id="3" name="Espace réservé du contenu 2"/>
          <p:cNvSpPr>
            <a:spLocks noGrp="1"/>
          </p:cNvSpPr>
          <p:nvPr>
            <p:ph idx="1"/>
            <p:custDataLst>
              <p:tags r:id="rId2"/>
            </p:custDataLst>
          </p:nvPr>
        </p:nvSpPr>
        <p:spPr>
          <a:xfrm>
            <a:off x="1522876" y="1772816"/>
            <a:ext cx="9143538" cy="4114800"/>
          </a:xfrm>
        </p:spPr>
        <p:txBody>
          <a:bodyPr/>
          <a:lstStyle/>
          <a:p>
            <a:r>
              <a:rPr lang="fr-CA" dirty="0" smtClean="0"/>
              <a:t>Reformuler ne consiste pas à simplement réorganiser les mots de la source originale. Une vraie reformulation implique de réécrire une idée avec </a:t>
            </a:r>
            <a:r>
              <a:rPr lang="fr-CA" dirty="0" smtClean="0">
                <a:solidFill>
                  <a:prstClr val="black"/>
                </a:solidFill>
              </a:rPr>
              <a:t>ses propres </a:t>
            </a:r>
            <a:r>
              <a:rPr lang="fr-CA" b="1" i="1" dirty="0">
                <a:solidFill>
                  <a:prstClr val="black"/>
                </a:solidFill>
              </a:rPr>
              <a:t>mots</a:t>
            </a:r>
            <a:r>
              <a:rPr lang="fr-CA" dirty="0">
                <a:solidFill>
                  <a:prstClr val="black"/>
                </a:solidFill>
              </a:rPr>
              <a:t>, </a:t>
            </a:r>
            <a:r>
              <a:rPr lang="fr-CA" dirty="0" smtClean="0">
                <a:solidFill>
                  <a:prstClr val="black"/>
                </a:solidFill>
              </a:rPr>
              <a:t>selon sa propre </a:t>
            </a:r>
            <a:r>
              <a:rPr lang="fr-CA" dirty="0">
                <a:solidFill>
                  <a:prstClr val="black"/>
                </a:solidFill>
              </a:rPr>
              <a:t>façon </a:t>
            </a:r>
            <a:r>
              <a:rPr lang="fr-CA" b="1" i="1" dirty="0">
                <a:solidFill>
                  <a:prstClr val="black"/>
                </a:solidFill>
              </a:rPr>
              <a:t>d’organiser l</a:t>
            </a:r>
            <a:r>
              <a:rPr lang="fr-CA" b="1" i="1" dirty="0" smtClean="0">
                <a:solidFill>
                  <a:prstClr val="black"/>
                </a:solidFill>
              </a:rPr>
              <a:t>es idées</a:t>
            </a:r>
            <a:r>
              <a:rPr lang="fr-CA" dirty="0">
                <a:solidFill>
                  <a:prstClr val="black"/>
                </a:solidFill>
              </a:rPr>
              <a:t>, </a:t>
            </a:r>
            <a:r>
              <a:rPr lang="fr-CA" dirty="0" smtClean="0">
                <a:solidFill>
                  <a:prstClr val="black"/>
                </a:solidFill>
              </a:rPr>
              <a:t>afin de refléter sa propre </a:t>
            </a:r>
            <a:r>
              <a:rPr lang="fr-CA" b="1" i="1" dirty="0" smtClean="0">
                <a:solidFill>
                  <a:prstClr val="black"/>
                </a:solidFill>
              </a:rPr>
              <a:t>compréhension</a:t>
            </a:r>
            <a:r>
              <a:rPr lang="fr-CA" dirty="0" smtClean="0"/>
              <a:t>.</a:t>
            </a:r>
          </a:p>
          <a:p>
            <a:r>
              <a:rPr lang="fr-CA" dirty="0" smtClean="0"/>
              <a:t>Vérifiez votre reformulation du passage de Myers (2013) rappelé ci-dessous. Avez-vous simplement réorganisé les mots de l’auteur? Si c’est le cas, vous devrez réécrire votre reformulation en utilisant vos </a:t>
            </a:r>
            <a:r>
              <a:rPr lang="fr-CA" b="1" i="1" dirty="0" smtClean="0"/>
              <a:t>propres</a:t>
            </a:r>
            <a:r>
              <a:rPr lang="fr-CA" dirty="0" smtClean="0"/>
              <a:t> mots, organisation et compréhension. </a:t>
            </a:r>
            <a:endParaRPr lang="fr-CA" dirty="0"/>
          </a:p>
        </p:txBody>
      </p:sp>
      <p:pic>
        <p:nvPicPr>
          <p:cNvPr id="6"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e 6"/>
          <p:cNvGrpSpPr/>
          <p:nvPr>
            <p:custDataLst>
              <p:tags r:id="rId4"/>
            </p:custDataLst>
          </p:nvPr>
        </p:nvGrpSpPr>
        <p:grpSpPr>
          <a:xfrm>
            <a:off x="117748" y="388898"/>
            <a:ext cx="909718" cy="909718"/>
            <a:chOff x="117748" y="388898"/>
            <a:chExt cx="909718" cy="909718"/>
          </a:xfrm>
        </p:grpSpPr>
        <p:sp>
          <p:nvSpPr>
            <p:cNvPr id="8" name="Ellipse 7"/>
            <p:cNvSpPr/>
            <p:nvPr/>
          </p:nvSpPr>
          <p:spPr>
            <a:xfrm>
              <a:off x="117748" y="388898"/>
              <a:ext cx="909718" cy="909718"/>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Multiplier 8"/>
            <p:cNvSpPr/>
            <p:nvPr/>
          </p:nvSpPr>
          <p:spPr>
            <a:xfrm>
              <a:off x="173990" y="405150"/>
              <a:ext cx="792088" cy="877700"/>
            </a:xfrm>
            <a:prstGeom prst="mathMultiply">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10" name="Rectangle à coins arrondis 9"/>
          <p:cNvSpPr/>
          <p:nvPr>
            <p:custDataLst>
              <p:tags r:id="rId5"/>
            </p:custDataLst>
          </p:nvPr>
        </p:nvSpPr>
        <p:spPr bwMode="auto">
          <a:xfrm>
            <a:off x="1269876" y="4725144"/>
            <a:ext cx="10009112" cy="1512168"/>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a:defRPr/>
            </a:pPr>
            <a:r>
              <a:rPr lang="fr-CA" sz="2100" b="1" i="1" dirty="0" smtClean="0">
                <a:latin typeface="+mj-lt"/>
                <a:cs typeface="Times New Roman" pitchFamily="18" charset="0"/>
              </a:rPr>
              <a:t>Original</a:t>
            </a:r>
            <a:r>
              <a:rPr lang="fr-CA" sz="2100" dirty="0" smtClean="0">
                <a:latin typeface="+mj-lt"/>
                <a:cs typeface="Times New Roman" pitchFamily="18" charset="0"/>
              </a:rPr>
              <a:t> : « </a:t>
            </a:r>
            <a:r>
              <a:rPr lang="fr-CA" sz="2100" dirty="0" smtClean="0">
                <a:solidFill>
                  <a:schemeClr val="accent1"/>
                </a:solidFill>
                <a:latin typeface="+mj-lt"/>
                <a:cs typeface="Times New Roman" pitchFamily="18" charset="0"/>
              </a:rPr>
              <a:t>Chacune de vos pensées, de vos émotions, de vos désirs est un phénomène biologique. Vous aimez, vous riez et vous pleurez en utilisant votre corps. Sans votre corps – vos gènes, votre cerveau, votre apparence – vous n’êtes personne</a:t>
            </a:r>
            <a:r>
              <a:rPr lang="fr-CA" sz="2100" dirty="0" smtClean="0">
                <a:latin typeface="+mj-lt"/>
                <a:cs typeface="Times New Roman" pitchFamily="18" charset="0"/>
              </a:rPr>
              <a:t> » (Myers, 2013, p. 45).</a:t>
            </a:r>
            <a:endParaRPr lang="fr-CA" sz="2100" dirty="0">
              <a:latin typeface="+mj-lt"/>
              <a:cs typeface="Times New Roman" pitchFamily="18" charset="0"/>
            </a:endParaRPr>
          </a:p>
        </p:txBody>
      </p:sp>
    </p:spTree>
    <p:extLst>
      <p:ext uri="{BB962C8B-B14F-4D97-AF65-F5344CB8AC3E}">
        <p14:creationId xmlns:p14="http://schemas.microsoft.com/office/powerpoint/2010/main" val="3606563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solidFill>
                  <a:srgbClr val="0F6FC6"/>
                </a:solidFill>
              </a:rPr>
              <a:t>L’extrait est-il </a:t>
            </a:r>
            <a:r>
              <a:rPr lang="fr-CA" b="1" dirty="0">
                <a:solidFill>
                  <a:srgbClr val="0F6FC6"/>
                </a:solidFill>
              </a:rPr>
              <a:t>correctement reformulé?</a:t>
            </a:r>
            <a:endParaRPr lang="fr-CA" b="1" dirty="0"/>
          </a:p>
        </p:txBody>
      </p:sp>
      <p:sp>
        <p:nvSpPr>
          <p:cNvPr id="8" name="Rectangle 7"/>
          <p:cNvSpPr txBox="1">
            <a:spLocks noChangeArrowheads="1"/>
          </p:cNvSpPr>
          <p:nvPr>
            <p:custDataLst>
              <p:tags r:id="rId2"/>
            </p:custDataLst>
          </p:nvPr>
        </p:nvSpPr>
        <p:spPr bwMode="auto">
          <a:xfrm>
            <a:off x="405780" y="1700808"/>
            <a:ext cx="11419888" cy="2880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Clr>
                <a:schemeClr val="hlink"/>
              </a:buClr>
              <a:buSzPct val="80000"/>
              <a:buFont typeface="Wingdings" pitchFamily="2" charset="2"/>
              <a:buChar char="l"/>
              <a:defRPr sz="2000">
                <a:solidFill>
                  <a:schemeClr val="tx1"/>
                </a:solidFill>
                <a:latin typeface="Times New Roman" panose="02020603050405020304" pitchFamily="18" charset="0"/>
                <a:ea typeface="+mn-ea"/>
                <a:cs typeface="Times New Roman" panose="02020603050405020304" pitchFamily="18" charset="0"/>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000">
                <a:solidFill>
                  <a:schemeClr val="tx1"/>
                </a:solidFill>
                <a:latin typeface="Times New Roman" panose="02020603050405020304" pitchFamily="18" charset="0"/>
                <a:cs typeface="Times New Roman" panose="02020603050405020304" pitchFamily="18" charset="0"/>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Times New Roman" panose="02020603050405020304" pitchFamily="18" charset="0"/>
                <a:cs typeface="Times New Roman" panose="02020603050405020304" pitchFamily="18" charset="0"/>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Times New Roman" panose="02020603050405020304" pitchFamily="18" charset="0"/>
                <a:cs typeface="Times New Roman" panose="02020603050405020304" pitchFamily="18" charset="0"/>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a:lstStyle>
          <a:p>
            <a:pPr marL="0" indent="0" eaLnBrk="1" hangingPunct="1">
              <a:buFont typeface="Wingdings" pitchFamily="2" charset="2"/>
              <a:buNone/>
            </a:pPr>
            <a:r>
              <a:rPr lang="fr-CA" kern="0" dirty="0" smtClean="0">
                <a:latin typeface="Segoe Print" panose="02000600000000000000" pitchFamily="2" charset="0"/>
              </a:rPr>
              <a:t>D’importantes questions éthiques sont soulevées lorsque les chercheurs utilisent leurs propres enfants comme des participants à leurs recherches. Certaines procédures pourraient être dangereuses pour les enfants. Pour d’autres, les dangers sont inconnus. Dans tous les cas, parents et enfants ont une dynamique qui leur est propre et qu’on ne retrouve pas dans une relation chercheur-participant. Cette dynamique soulève des préoccupations quant à la possibilité pour les enfants d’être pleinement protégés par les mêmes balises éthiques qui existent d’emblée pour les autres participants.</a:t>
            </a:r>
          </a:p>
        </p:txBody>
      </p:sp>
      <p:pic>
        <p:nvPicPr>
          <p:cNvPr id="5"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à coins arrondis 5"/>
          <p:cNvSpPr/>
          <p:nvPr>
            <p:custDataLst>
              <p:tags r:id="rId4"/>
            </p:custDataLst>
          </p:nvPr>
        </p:nvSpPr>
        <p:spPr bwMode="auto">
          <a:xfrm>
            <a:off x="405780" y="3933056"/>
            <a:ext cx="10801200" cy="2274640"/>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a:defRPr/>
            </a:pPr>
            <a:r>
              <a:rPr lang="fr-CA" sz="2100" b="1" i="1" dirty="0" smtClean="0">
                <a:latin typeface="+mj-lt"/>
                <a:cs typeface="Times New Roman" panose="02020603050405020304" pitchFamily="18" charset="0"/>
              </a:rPr>
              <a:t>Original </a:t>
            </a:r>
            <a:r>
              <a:rPr lang="fr-CA" sz="2100" dirty="0" smtClean="0">
                <a:latin typeface="+mj-lt"/>
                <a:cs typeface="Times New Roman" panose="02020603050405020304" pitchFamily="18" charset="0"/>
              </a:rPr>
              <a:t>: « Certaines méthodes de recherche sont nettement inoffensives; d’autres, sans être clairement dangereuses, peuvent entraîner des effets qui ne sont pas complètement compris. Les éthiciens affirment qu’ils considèreraient que la participation à certains projets est acceptable, voire précieuse, mais soulèvent des questions quant à l’effet sur l’enfant, sur la relation avec le parent, et sur l’objectivité du chercheur ou des données recueillies » (Belluck, 2009, para. 9). </a:t>
            </a:r>
            <a:endParaRPr lang="fr-CA" sz="2100" dirty="0">
              <a:latin typeface="+mj-lt"/>
              <a:cs typeface="Times New Roman" panose="02020603050405020304" pitchFamily="18" charset="0"/>
            </a:endParaRPr>
          </a:p>
        </p:txBody>
      </p:sp>
    </p:spTree>
    <p:extLst>
      <p:ext uri="{BB962C8B-B14F-4D97-AF65-F5344CB8AC3E}">
        <p14:creationId xmlns:p14="http://schemas.microsoft.com/office/powerpoint/2010/main" val="716742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Présentation générale</a:t>
            </a:r>
            <a:endParaRPr lang="fr-CA" b="1" dirty="0"/>
          </a:p>
        </p:txBody>
      </p:sp>
      <p:sp>
        <p:nvSpPr>
          <p:cNvPr id="3" name="Espace réservé du contenu 2"/>
          <p:cNvSpPr>
            <a:spLocks noGrp="1"/>
          </p:cNvSpPr>
          <p:nvPr>
            <p:ph idx="1"/>
            <p:custDataLst>
              <p:tags r:id="rId2"/>
            </p:custDataLst>
          </p:nvPr>
        </p:nvSpPr>
        <p:spPr/>
        <p:txBody>
          <a:bodyPr/>
          <a:lstStyle/>
          <a:p>
            <a:pPr marL="0" indent="0">
              <a:buNone/>
            </a:pPr>
            <a:r>
              <a:rPr lang="fr-CA" dirty="0" smtClean="0"/>
              <a:t>Ce tutoriel comprend les sections suivantes :</a:t>
            </a:r>
          </a:p>
          <a:p>
            <a:r>
              <a:rPr lang="fr-CA" dirty="0" smtClean="0"/>
              <a:t>Qu’est-ce que le plagiat?</a:t>
            </a:r>
          </a:p>
          <a:p>
            <a:r>
              <a:rPr lang="fr-CA" dirty="0" smtClean="0"/>
              <a:t>Citer ses sources selon les normes de l’APA</a:t>
            </a:r>
          </a:p>
          <a:p>
            <a:r>
              <a:rPr lang="fr-CA" dirty="0" smtClean="0"/>
              <a:t>Reformuler</a:t>
            </a:r>
          </a:p>
          <a:p>
            <a:r>
              <a:rPr lang="fr-CA" dirty="0" smtClean="0"/>
              <a:t>S’assurer que votre travail vous appartient</a:t>
            </a:r>
          </a:p>
          <a:p>
            <a:r>
              <a:rPr lang="fr-CA" dirty="0" smtClean="0"/>
              <a:t>Mettre en forme une liste des références</a:t>
            </a:r>
          </a:p>
          <a:p>
            <a:r>
              <a:rPr lang="fr-CA" dirty="0" smtClean="0"/>
              <a:t>Conclusion</a:t>
            </a:r>
            <a:endParaRPr lang="fr-CA" dirty="0"/>
          </a:p>
        </p:txBody>
      </p:sp>
      <p:pic>
        <p:nvPicPr>
          <p:cNvPr id="5"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7878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8"/>
          <p:cNvSpPr txBox="1">
            <a:spLocks noChangeArrowheads="1"/>
          </p:cNvSpPr>
          <p:nvPr>
            <p:custDataLst>
              <p:tags r:id="rId1"/>
            </p:custDataLst>
          </p:nvPr>
        </p:nvSpPr>
        <p:spPr bwMode="auto">
          <a:xfrm>
            <a:off x="693812" y="1196752"/>
            <a:ext cx="1058517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fr-CA" sz="2400" b="1" dirty="0" smtClean="0">
                <a:latin typeface="+mj-lt"/>
                <a:cs typeface="Times New Roman" panose="02020603050405020304" pitchFamily="18" charset="0"/>
              </a:rPr>
              <a:t>Même lorsque vous reformulez, il est très important de citer votre source.</a:t>
            </a:r>
            <a:endParaRPr lang="fr-CA" sz="2400" b="1" dirty="0">
              <a:latin typeface="+mj-lt"/>
              <a:cs typeface="Times New Roman" panose="02020603050405020304" pitchFamily="18" charset="0"/>
            </a:endParaRPr>
          </a:p>
        </p:txBody>
      </p:sp>
      <p:sp>
        <p:nvSpPr>
          <p:cNvPr id="14" name="Titre 1"/>
          <p:cNvSpPr>
            <a:spLocks noGrp="1"/>
          </p:cNvSpPr>
          <p:nvPr>
            <p:ph type="title"/>
            <p:custDataLst>
              <p:tags r:id="rId2"/>
            </p:custDataLst>
          </p:nvPr>
        </p:nvSpPr>
        <p:spPr>
          <a:xfrm>
            <a:off x="1125860" y="417984"/>
            <a:ext cx="9143538" cy="778768"/>
          </a:xfrm>
        </p:spPr>
        <p:txBody>
          <a:bodyPr/>
          <a:lstStyle/>
          <a:p>
            <a:r>
              <a:rPr lang="fr-CA" b="1" dirty="0" smtClean="0">
                <a:solidFill>
                  <a:srgbClr val="0F6FC6"/>
                </a:solidFill>
              </a:rPr>
              <a:t>N’oubliez pas de citer!</a:t>
            </a:r>
            <a:endParaRPr lang="fr-CA" b="1" dirty="0"/>
          </a:p>
        </p:txBody>
      </p:sp>
      <p:pic>
        <p:nvPicPr>
          <p:cNvPr id="6"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8"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e 6"/>
          <p:cNvGrpSpPr/>
          <p:nvPr>
            <p:custDataLst>
              <p:tags r:id="rId4"/>
            </p:custDataLst>
          </p:nvPr>
        </p:nvGrpSpPr>
        <p:grpSpPr>
          <a:xfrm>
            <a:off x="11134972" y="475731"/>
            <a:ext cx="909718" cy="909718"/>
            <a:chOff x="117748" y="388898"/>
            <a:chExt cx="909718" cy="909718"/>
          </a:xfrm>
        </p:grpSpPr>
        <p:sp>
          <p:nvSpPr>
            <p:cNvPr id="8" name="Ellipse 7"/>
            <p:cNvSpPr/>
            <p:nvPr/>
          </p:nvSpPr>
          <p:spPr>
            <a:xfrm>
              <a:off x="117748" y="388898"/>
              <a:ext cx="909718" cy="909718"/>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Multiplier 8"/>
            <p:cNvSpPr/>
            <p:nvPr/>
          </p:nvSpPr>
          <p:spPr>
            <a:xfrm>
              <a:off x="173990" y="405150"/>
              <a:ext cx="792088" cy="877700"/>
            </a:xfrm>
            <a:prstGeom prst="mathMultiply">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10" name="Rectangle à coins arrondis 9"/>
          <p:cNvSpPr/>
          <p:nvPr>
            <p:custDataLst>
              <p:tags r:id="rId5"/>
            </p:custDataLst>
          </p:nvPr>
        </p:nvSpPr>
        <p:spPr bwMode="auto">
          <a:xfrm>
            <a:off x="405780" y="3933056"/>
            <a:ext cx="10801200" cy="2274640"/>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a:defRPr/>
            </a:pPr>
            <a:r>
              <a:rPr lang="fr-CA" sz="2100" b="1" i="1" dirty="0" smtClean="0">
                <a:latin typeface="+mj-lt"/>
                <a:cs typeface="Times New Roman" panose="02020603050405020304" pitchFamily="18" charset="0"/>
              </a:rPr>
              <a:t>Original </a:t>
            </a:r>
            <a:r>
              <a:rPr lang="fr-CA" sz="2100" dirty="0" smtClean="0">
                <a:latin typeface="+mj-lt"/>
                <a:cs typeface="Times New Roman" panose="02020603050405020304" pitchFamily="18" charset="0"/>
              </a:rPr>
              <a:t>: « Certaines méthodes de recherche sont nettement inoffensives; d’autres, sans être clairement dangereuses, peuvent entraîner des effets qui ne sont pas complètement compris. Les éthiciens affirment qu’ils considèreraient que la participation à certains projets est acceptable, voire précieuse, mais soulèvent des questions quant à l’effet sur l’enfant, sur la relation avec le parent, et sur l’objectivité du chercheur ou des données recueillies » (Belluck, 2009, para. 9). </a:t>
            </a:r>
            <a:endParaRPr lang="fr-CA" sz="2100" dirty="0">
              <a:latin typeface="+mj-lt"/>
              <a:cs typeface="Times New Roman" panose="02020603050405020304" pitchFamily="18" charset="0"/>
            </a:endParaRPr>
          </a:p>
        </p:txBody>
      </p:sp>
      <p:sp>
        <p:nvSpPr>
          <p:cNvPr id="15" name="Rectangle 7"/>
          <p:cNvSpPr txBox="1">
            <a:spLocks noChangeArrowheads="1"/>
          </p:cNvSpPr>
          <p:nvPr>
            <p:custDataLst>
              <p:tags r:id="rId6"/>
            </p:custDataLst>
          </p:nvPr>
        </p:nvSpPr>
        <p:spPr bwMode="auto">
          <a:xfrm>
            <a:off x="405780" y="1700808"/>
            <a:ext cx="11419888" cy="2880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Clr>
                <a:schemeClr val="hlink"/>
              </a:buClr>
              <a:buSzPct val="80000"/>
              <a:buFont typeface="Wingdings" pitchFamily="2" charset="2"/>
              <a:buChar char="l"/>
              <a:defRPr sz="2000">
                <a:solidFill>
                  <a:schemeClr val="tx1"/>
                </a:solidFill>
                <a:latin typeface="Times New Roman" panose="02020603050405020304" pitchFamily="18" charset="0"/>
                <a:ea typeface="+mn-ea"/>
                <a:cs typeface="Times New Roman" panose="02020603050405020304" pitchFamily="18" charset="0"/>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000">
                <a:solidFill>
                  <a:schemeClr val="tx1"/>
                </a:solidFill>
                <a:latin typeface="Times New Roman" panose="02020603050405020304" pitchFamily="18" charset="0"/>
                <a:cs typeface="Times New Roman" panose="02020603050405020304" pitchFamily="18" charset="0"/>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Times New Roman" panose="02020603050405020304" pitchFamily="18" charset="0"/>
                <a:cs typeface="Times New Roman" panose="02020603050405020304" pitchFamily="18" charset="0"/>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Times New Roman" panose="02020603050405020304" pitchFamily="18" charset="0"/>
                <a:cs typeface="Times New Roman" panose="02020603050405020304" pitchFamily="18" charset="0"/>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a:lstStyle>
          <a:p>
            <a:pPr marL="0" indent="0" eaLnBrk="1" hangingPunct="1">
              <a:buFont typeface="Wingdings" pitchFamily="2" charset="2"/>
              <a:buNone/>
            </a:pPr>
            <a:r>
              <a:rPr lang="fr-CA" kern="0" dirty="0" smtClean="0">
                <a:latin typeface="Segoe Print" panose="02000600000000000000" pitchFamily="2" charset="0"/>
              </a:rPr>
              <a:t>D’importantes questions éthiques sont soulevées lorsque les chercheurs utilisent leurs propres enfants comme des participants à leurs recherches. Certaines procédures pourraient être dangereuses pour les enfants. Pour d’autres, les dangers sont inconnus. Dans tous les cas, parents et enfants ont une dynamique qui leur est propre et qu’on ne retrouve pas dans une relation chercheur-participant. Cette dynamique soulève des préoccupations quant à la possibilité pour les enfants d’être pleinement protégés par les mêmes balises éthiques qui existent d’emblée pour les autres participants.</a:t>
            </a:r>
          </a:p>
        </p:txBody>
      </p:sp>
    </p:spTree>
    <p:extLst>
      <p:ext uri="{BB962C8B-B14F-4D97-AF65-F5344CB8AC3E}">
        <p14:creationId xmlns:p14="http://schemas.microsoft.com/office/powerpoint/2010/main" val="2061507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title"/>
            <p:custDataLst>
              <p:tags r:id="rId1"/>
            </p:custDataLst>
          </p:nvPr>
        </p:nvSpPr>
        <p:spPr>
          <a:xfrm>
            <a:off x="1522876" y="332656"/>
            <a:ext cx="9143538" cy="1066800"/>
          </a:xfrm>
        </p:spPr>
        <p:txBody>
          <a:bodyPr/>
          <a:lstStyle/>
          <a:p>
            <a:r>
              <a:rPr lang="fr-CA" b="1" dirty="0" smtClean="0">
                <a:solidFill>
                  <a:srgbClr val="0F6FC6"/>
                </a:solidFill>
              </a:rPr>
              <a:t>Et maintenant, est-ce correct?</a:t>
            </a:r>
            <a:endParaRPr lang="fr-CA" b="1" dirty="0"/>
          </a:p>
        </p:txBody>
      </p:sp>
      <p:pic>
        <p:nvPicPr>
          <p:cNvPr id="5" name="Picture 6" descr="http://cdn.mysitemyway.com/etc-mysitemyway/icons/legacy-previews/icons/matte-blue-and-white-square-icons-symbols-shapes/118240-matte-blue-and-white-square-icon-symbols-shapes-power-button.png"/>
          <p:cNvPicPr>
            <a:picLocks noChangeAspect="1" noChangeArrowheads="1"/>
          </p:cNvPicPr>
          <p:nvPr>
            <p:custDataLst>
              <p:tags r:id="rId2"/>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à coins arrondis 6"/>
          <p:cNvSpPr/>
          <p:nvPr>
            <p:custDataLst>
              <p:tags r:id="rId3"/>
            </p:custDataLst>
          </p:nvPr>
        </p:nvSpPr>
        <p:spPr bwMode="auto">
          <a:xfrm>
            <a:off x="405780" y="3933056"/>
            <a:ext cx="10801200" cy="2274640"/>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a:defRPr/>
            </a:pPr>
            <a:r>
              <a:rPr lang="fr-CA" sz="2100" b="1" i="1" dirty="0" smtClean="0">
                <a:latin typeface="+mj-lt"/>
                <a:cs typeface="Times New Roman" panose="02020603050405020304" pitchFamily="18" charset="0"/>
              </a:rPr>
              <a:t>Original </a:t>
            </a:r>
            <a:r>
              <a:rPr lang="fr-CA" sz="2100" dirty="0" smtClean="0">
                <a:latin typeface="+mj-lt"/>
                <a:cs typeface="Times New Roman" panose="02020603050405020304" pitchFamily="18" charset="0"/>
              </a:rPr>
              <a:t>: « Certaines méthodes de recherche sont nettement inoffensives; d’autres, sans être clairement dangereuses, peuvent entraîner des effets qui ne sont pas complètement compris. Les éthiciens affirment qu’ils considèreraient que la participation à certains projets est acceptable, voire précieuse, mais soulèvent des questions quant à l’effet sur l’enfant, sur la relation avec le parent, et sur l’objectivité du chercheur ou des données recueillies » (Belluck, 2009, para. 9). </a:t>
            </a:r>
            <a:endParaRPr lang="fr-CA" sz="2100" dirty="0">
              <a:latin typeface="+mj-lt"/>
              <a:cs typeface="Times New Roman" panose="02020603050405020304" pitchFamily="18" charset="0"/>
            </a:endParaRPr>
          </a:p>
        </p:txBody>
      </p:sp>
      <p:sp>
        <p:nvSpPr>
          <p:cNvPr id="10" name="Rectangle 7"/>
          <p:cNvSpPr txBox="1">
            <a:spLocks noChangeArrowheads="1"/>
          </p:cNvSpPr>
          <p:nvPr>
            <p:custDataLst>
              <p:tags r:id="rId4"/>
            </p:custDataLst>
          </p:nvPr>
        </p:nvSpPr>
        <p:spPr bwMode="auto">
          <a:xfrm>
            <a:off x="549796" y="1412776"/>
            <a:ext cx="10873208" cy="2952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Clr>
                <a:schemeClr val="hlink"/>
              </a:buClr>
              <a:buSzPct val="80000"/>
              <a:buFont typeface="Wingdings" pitchFamily="2" charset="2"/>
              <a:buChar char="l"/>
              <a:defRPr sz="2000">
                <a:solidFill>
                  <a:schemeClr val="tx1"/>
                </a:solidFill>
                <a:latin typeface="Times New Roman" panose="02020603050405020304" pitchFamily="18" charset="0"/>
                <a:ea typeface="+mn-ea"/>
                <a:cs typeface="Times New Roman" panose="02020603050405020304" pitchFamily="18" charset="0"/>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000">
                <a:solidFill>
                  <a:schemeClr val="tx1"/>
                </a:solidFill>
                <a:latin typeface="Times New Roman" panose="02020603050405020304" pitchFamily="18" charset="0"/>
                <a:cs typeface="Times New Roman" panose="02020603050405020304" pitchFamily="18" charset="0"/>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Times New Roman" panose="02020603050405020304" pitchFamily="18" charset="0"/>
                <a:cs typeface="Times New Roman" panose="02020603050405020304" pitchFamily="18" charset="0"/>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Times New Roman" panose="02020603050405020304" pitchFamily="18" charset="0"/>
                <a:cs typeface="Times New Roman" panose="02020603050405020304" pitchFamily="18" charset="0"/>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a:lstStyle>
          <a:p>
            <a:pPr marL="0" lvl="0" indent="0" eaLnBrk="1" fontAlgn="auto" hangingPunct="1">
              <a:spcBef>
                <a:spcPts val="0"/>
              </a:spcBef>
              <a:spcAft>
                <a:spcPts val="0"/>
              </a:spcAft>
              <a:buClrTx/>
              <a:buSzTx/>
              <a:buNone/>
            </a:pPr>
            <a:r>
              <a:rPr lang="fr-CA" dirty="0" smtClean="0">
                <a:latin typeface="Segoe Print" panose="02000600000000000000" pitchFamily="2" charset="0"/>
              </a:rPr>
              <a:t>Belluck (2009, para. 9) mentionne que « d</a:t>
            </a:r>
            <a:r>
              <a:rPr lang="fr-CA" kern="0" dirty="0" smtClean="0">
                <a:solidFill>
                  <a:prstClr val="black"/>
                </a:solidFill>
                <a:latin typeface="Segoe Print" panose="02000600000000000000" pitchFamily="2" charset="0"/>
                <a:cs typeface="+mn-cs"/>
              </a:rPr>
              <a:t>’importantes </a:t>
            </a:r>
            <a:r>
              <a:rPr lang="fr-CA" kern="0" dirty="0">
                <a:solidFill>
                  <a:prstClr val="black"/>
                </a:solidFill>
                <a:latin typeface="Segoe Print" panose="02000600000000000000" pitchFamily="2" charset="0"/>
                <a:cs typeface="+mn-cs"/>
              </a:rPr>
              <a:t>questions éthiques sont soulevées lorsque les chercheurs utilisent leurs propres enfants comme des participants à leurs recherches. Certaines procédures pourraient être dangereuses pour les enfants. Pour d’autres, les dangers sont inconnus. Dans tous les cas, parents et enfants ont une dynamique qui leur est propre et qu’on ne retrouve pas dans une relation chercheur-participant. Cette dynamique soulève des préoccupations quant à la possibilité pour les enfants d’être pleinement protégés par les mêmes balises éthiques qui existent d’emblée pour les autres </a:t>
            </a:r>
            <a:r>
              <a:rPr lang="fr-CA" kern="0" dirty="0" smtClean="0">
                <a:solidFill>
                  <a:prstClr val="black"/>
                </a:solidFill>
                <a:latin typeface="Segoe Print" panose="02000600000000000000" pitchFamily="2" charset="0"/>
                <a:cs typeface="+mn-cs"/>
              </a:rPr>
              <a:t>participants ».</a:t>
            </a:r>
            <a:endParaRPr lang="fr-CA" kern="0" dirty="0">
              <a:solidFill>
                <a:prstClr val="black"/>
              </a:solidFill>
              <a:latin typeface="Segoe Print" panose="02000600000000000000" pitchFamily="2" charset="0"/>
              <a:cs typeface="+mn-cs"/>
            </a:endParaRPr>
          </a:p>
          <a:p>
            <a:pPr marL="0" indent="0" eaLnBrk="1" hangingPunct="1">
              <a:buNone/>
            </a:pPr>
            <a:r>
              <a:rPr lang="fr-CA" sz="2200" dirty="0" smtClean="0">
                <a:latin typeface="+mj-lt"/>
              </a:rPr>
              <a:t> </a:t>
            </a:r>
            <a:endParaRPr lang="fr-CA" sz="2200" kern="0" dirty="0" smtClean="0">
              <a:latin typeface="+mj-lt"/>
            </a:endParaRPr>
          </a:p>
        </p:txBody>
      </p:sp>
    </p:spTree>
    <p:extLst>
      <p:ext uri="{BB962C8B-B14F-4D97-AF65-F5344CB8AC3E}">
        <p14:creationId xmlns:p14="http://schemas.microsoft.com/office/powerpoint/2010/main" val="3727158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re 1"/>
          <p:cNvSpPr>
            <a:spLocks noGrp="1"/>
          </p:cNvSpPr>
          <p:nvPr>
            <p:ph type="title"/>
            <p:custDataLst>
              <p:tags r:id="rId1"/>
            </p:custDataLst>
          </p:nvPr>
        </p:nvSpPr>
        <p:spPr>
          <a:xfrm>
            <a:off x="1125860" y="260648"/>
            <a:ext cx="9143538" cy="778768"/>
          </a:xfrm>
        </p:spPr>
        <p:txBody>
          <a:bodyPr/>
          <a:lstStyle/>
          <a:p>
            <a:r>
              <a:rPr lang="fr-CA" b="1" dirty="0" smtClean="0">
                <a:solidFill>
                  <a:srgbClr val="0F6FC6"/>
                </a:solidFill>
              </a:rPr>
              <a:t>Reformulé </a:t>
            </a:r>
            <a:r>
              <a:rPr lang="fr-CA" b="1" dirty="0" smtClean="0">
                <a:solidFill>
                  <a:srgbClr val="0F6FC6"/>
                </a:solidFill>
                <a:latin typeface="Cambria"/>
              </a:rPr>
              <a:t>≠ </a:t>
            </a:r>
            <a:r>
              <a:rPr lang="fr-CA" b="1" dirty="0" smtClean="0">
                <a:solidFill>
                  <a:srgbClr val="0F6FC6"/>
                </a:solidFill>
              </a:rPr>
              <a:t>cité</a:t>
            </a:r>
            <a:endParaRPr lang="fr-CA" b="1" dirty="0"/>
          </a:p>
        </p:txBody>
      </p:sp>
      <p:sp>
        <p:nvSpPr>
          <p:cNvPr id="19" name="TextBox 8"/>
          <p:cNvSpPr txBox="1">
            <a:spLocks noChangeArrowheads="1"/>
          </p:cNvSpPr>
          <p:nvPr>
            <p:custDataLst>
              <p:tags r:id="rId2"/>
            </p:custDataLst>
          </p:nvPr>
        </p:nvSpPr>
        <p:spPr bwMode="auto">
          <a:xfrm>
            <a:off x="693812" y="980728"/>
            <a:ext cx="10511896" cy="430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fr-CA" sz="2200" b="1" dirty="0" smtClean="0">
                <a:latin typeface="+mj-lt"/>
                <a:cs typeface="Times New Roman" panose="02020603050405020304" pitchFamily="18" charset="0"/>
              </a:rPr>
              <a:t>Lorsque vous reformulez, n’utilisez pas de guillemets.</a:t>
            </a:r>
            <a:endParaRPr lang="fr-CA" sz="2200" b="1" dirty="0">
              <a:latin typeface="+mj-lt"/>
              <a:cs typeface="Times New Roman" panose="02020603050405020304" pitchFamily="18" charset="0"/>
            </a:endParaRPr>
          </a:p>
        </p:txBody>
      </p:sp>
      <p:pic>
        <p:nvPicPr>
          <p:cNvPr id="13"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12"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e 13"/>
          <p:cNvGrpSpPr/>
          <p:nvPr>
            <p:custDataLst>
              <p:tags r:id="rId4"/>
            </p:custDataLst>
          </p:nvPr>
        </p:nvGrpSpPr>
        <p:grpSpPr>
          <a:xfrm>
            <a:off x="11134972" y="475731"/>
            <a:ext cx="909718" cy="909718"/>
            <a:chOff x="117748" y="388898"/>
            <a:chExt cx="909718" cy="909718"/>
          </a:xfrm>
        </p:grpSpPr>
        <p:sp>
          <p:nvSpPr>
            <p:cNvPr id="15" name="Ellipse 14"/>
            <p:cNvSpPr/>
            <p:nvPr/>
          </p:nvSpPr>
          <p:spPr>
            <a:xfrm>
              <a:off x="117748" y="388898"/>
              <a:ext cx="909718" cy="909718"/>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6" name="Multiplier 15"/>
            <p:cNvSpPr/>
            <p:nvPr/>
          </p:nvSpPr>
          <p:spPr>
            <a:xfrm>
              <a:off x="173990" y="405150"/>
              <a:ext cx="792088" cy="877700"/>
            </a:xfrm>
            <a:prstGeom prst="mathMultiply">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22" name="Rectangle à coins arrondis 21"/>
          <p:cNvSpPr/>
          <p:nvPr>
            <p:custDataLst>
              <p:tags r:id="rId5"/>
            </p:custDataLst>
          </p:nvPr>
        </p:nvSpPr>
        <p:spPr bwMode="auto">
          <a:xfrm>
            <a:off x="405780" y="3933056"/>
            <a:ext cx="10801200" cy="2274640"/>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a:defRPr/>
            </a:pPr>
            <a:r>
              <a:rPr lang="fr-CA" sz="2100" b="1" i="1" dirty="0" smtClean="0">
                <a:latin typeface="+mj-lt"/>
                <a:cs typeface="Times New Roman" panose="02020603050405020304" pitchFamily="18" charset="0"/>
              </a:rPr>
              <a:t>Original </a:t>
            </a:r>
            <a:r>
              <a:rPr lang="fr-CA" sz="2100" dirty="0" smtClean="0">
                <a:latin typeface="+mj-lt"/>
                <a:cs typeface="Times New Roman" panose="02020603050405020304" pitchFamily="18" charset="0"/>
              </a:rPr>
              <a:t>: « Certaines méthodes de recherche sont nettement inoffensives; d’autres, sans être clairement dangereuses, peuvent entraîner des effets qui ne sont pas complètement compris. Les éthiciens affirment qu’ils considèreraient que la participation à certains projets est acceptable, voire précieuse, mais soulèvent des questions quant à l’effet sur l’enfant, sur la relation avec le parent, et sur l’objectivité du chercheur ou des données recueillies » (Belluck, 2009, para. 9). </a:t>
            </a:r>
            <a:endParaRPr lang="fr-CA" sz="2100" dirty="0">
              <a:latin typeface="+mj-lt"/>
              <a:cs typeface="Times New Roman" panose="02020603050405020304" pitchFamily="18" charset="0"/>
            </a:endParaRPr>
          </a:p>
        </p:txBody>
      </p:sp>
      <p:sp>
        <p:nvSpPr>
          <p:cNvPr id="24" name="Oval 1"/>
          <p:cNvSpPr/>
          <p:nvPr>
            <p:custDataLst>
              <p:tags r:id="rId6"/>
            </p:custDataLst>
          </p:nvPr>
        </p:nvSpPr>
        <p:spPr bwMode="auto">
          <a:xfrm>
            <a:off x="11004890" y="3604548"/>
            <a:ext cx="260164" cy="260163"/>
          </a:xfrm>
          <a:prstGeom prst="ellipse">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mbria" panose="02040503050406030204" pitchFamily="18" charset="0"/>
            </a:endParaRPr>
          </a:p>
        </p:txBody>
      </p:sp>
      <p:cxnSp>
        <p:nvCxnSpPr>
          <p:cNvPr id="32" name="Straight Connector 3"/>
          <p:cNvCxnSpPr/>
          <p:nvPr>
            <p:custDataLst>
              <p:tags r:id="rId7"/>
            </p:custDataLst>
          </p:nvPr>
        </p:nvCxnSpPr>
        <p:spPr bwMode="auto">
          <a:xfrm flipV="1">
            <a:off x="11021644" y="3642648"/>
            <a:ext cx="183963" cy="183963"/>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26" name="Rectangle 7"/>
          <p:cNvSpPr txBox="1">
            <a:spLocks noChangeArrowheads="1"/>
          </p:cNvSpPr>
          <p:nvPr>
            <p:custDataLst>
              <p:tags r:id="rId8"/>
            </p:custDataLst>
          </p:nvPr>
        </p:nvSpPr>
        <p:spPr bwMode="auto">
          <a:xfrm>
            <a:off x="549796" y="1412776"/>
            <a:ext cx="10873208" cy="2952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Clr>
                <a:schemeClr val="hlink"/>
              </a:buClr>
              <a:buSzPct val="80000"/>
              <a:buFont typeface="Wingdings" pitchFamily="2" charset="2"/>
              <a:buChar char="l"/>
              <a:defRPr sz="2000">
                <a:solidFill>
                  <a:schemeClr val="tx1"/>
                </a:solidFill>
                <a:latin typeface="Times New Roman" panose="02020603050405020304" pitchFamily="18" charset="0"/>
                <a:ea typeface="+mn-ea"/>
                <a:cs typeface="Times New Roman" panose="02020603050405020304" pitchFamily="18" charset="0"/>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000">
                <a:solidFill>
                  <a:schemeClr val="tx1"/>
                </a:solidFill>
                <a:latin typeface="Times New Roman" panose="02020603050405020304" pitchFamily="18" charset="0"/>
                <a:cs typeface="Times New Roman" panose="02020603050405020304" pitchFamily="18" charset="0"/>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Times New Roman" panose="02020603050405020304" pitchFamily="18" charset="0"/>
                <a:cs typeface="Times New Roman" panose="02020603050405020304" pitchFamily="18" charset="0"/>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Times New Roman" panose="02020603050405020304" pitchFamily="18" charset="0"/>
                <a:cs typeface="Times New Roman" panose="02020603050405020304" pitchFamily="18" charset="0"/>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a:lstStyle>
          <a:p>
            <a:pPr marL="0" lvl="0" indent="0" eaLnBrk="1" fontAlgn="auto" hangingPunct="1">
              <a:spcBef>
                <a:spcPts val="0"/>
              </a:spcBef>
              <a:spcAft>
                <a:spcPts val="0"/>
              </a:spcAft>
              <a:buClrTx/>
              <a:buSzTx/>
              <a:buNone/>
            </a:pPr>
            <a:r>
              <a:rPr lang="fr-CA" dirty="0" smtClean="0">
                <a:latin typeface="Segoe Print" panose="02000600000000000000" pitchFamily="2" charset="0"/>
              </a:rPr>
              <a:t>Belluck (2009, para. 9) mentionne que « d</a:t>
            </a:r>
            <a:r>
              <a:rPr lang="fr-CA" kern="0" dirty="0" smtClean="0">
                <a:solidFill>
                  <a:prstClr val="black"/>
                </a:solidFill>
                <a:latin typeface="Segoe Print" panose="02000600000000000000" pitchFamily="2" charset="0"/>
                <a:cs typeface="+mn-cs"/>
              </a:rPr>
              <a:t>’importantes </a:t>
            </a:r>
            <a:r>
              <a:rPr lang="fr-CA" kern="0" dirty="0">
                <a:solidFill>
                  <a:prstClr val="black"/>
                </a:solidFill>
                <a:latin typeface="Segoe Print" panose="02000600000000000000" pitchFamily="2" charset="0"/>
                <a:cs typeface="+mn-cs"/>
              </a:rPr>
              <a:t>questions éthiques sont soulevées lorsque les chercheurs utilisent leurs propres enfants comme des participants à leurs recherches. Certaines procédures pourraient être dangereuses pour les enfants. Pour d’autres, les dangers sont inconnus. Dans tous les cas, parents et enfants ont une dynamique qui leur est propre et qu’on ne retrouve pas dans une relation chercheur-participant. Cette dynamique soulève des préoccupations quant à la possibilité pour les enfants d’être pleinement protégés par les mêmes balises éthiques qui existent d’emblée pour les autres </a:t>
            </a:r>
            <a:r>
              <a:rPr lang="fr-CA" kern="0" dirty="0" smtClean="0">
                <a:solidFill>
                  <a:prstClr val="black"/>
                </a:solidFill>
                <a:latin typeface="Segoe Print" panose="02000600000000000000" pitchFamily="2" charset="0"/>
                <a:cs typeface="+mn-cs"/>
              </a:rPr>
              <a:t>participants ».</a:t>
            </a:r>
            <a:endParaRPr lang="fr-CA" kern="0" dirty="0">
              <a:solidFill>
                <a:prstClr val="black"/>
              </a:solidFill>
              <a:latin typeface="Segoe Print" panose="02000600000000000000" pitchFamily="2" charset="0"/>
              <a:cs typeface="+mn-cs"/>
            </a:endParaRPr>
          </a:p>
          <a:p>
            <a:pPr marL="0" indent="0" eaLnBrk="1" hangingPunct="1">
              <a:buNone/>
            </a:pPr>
            <a:r>
              <a:rPr lang="fr-CA" sz="2200" dirty="0" smtClean="0">
                <a:latin typeface="+mj-lt"/>
              </a:rPr>
              <a:t> </a:t>
            </a:r>
            <a:endParaRPr lang="fr-CA" sz="2200" kern="0" dirty="0" smtClean="0">
              <a:latin typeface="+mj-lt"/>
            </a:endParaRPr>
          </a:p>
        </p:txBody>
      </p:sp>
      <p:grpSp>
        <p:nvGrpSpPr>
          <p:cNvPr id="2" name="Groupe 1"/>
          <p:cNvGrpSpPr/>
          <p:nvPr/>
        </p:nvGrpSpPr>
        <p:grpSpPr>
          <a:xfrm>
            <a:off x="5796871" y="1481121"/>
            <a:ext cx="260164" cy="260163"/>
            <a:chOff x="5856318" y="508382"/>
            <a:chExt cx="260164" cy="260163"/>
          </a:xfrm>
        </p:grpSpPr>
        <p:sp>
          <p:nvSpPr>
            <p:cNvPr id="17" name="Oval 1"/>
            <p:cNvSpPr/>
            <p:nvPr>
              <p:custDataLst>
                <p:tags r:id="rId9"/>
              </p:custDataLst>
            </p:nvPr>
          </p:nvSpPr>
          <p:spPr bwMode="auto">
            <a:xfrm>
              <a:off x="5856318" y="508382"/>
              <a:ext cx="260164" cy="260163"/>
            </a:xfrm>
            <a:prstGeom prst="ellipse">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mbria" panose="02040503050406030204" pitchFamily="18" charset="0"/>
              </a:endParaRPr>
            </a:p>
          </p:txBody>
        </p:sp>
        <p:cxnSp>
          <p:nvCxnSpPr>
            <p:cNvPr id="25" name="Straight Connector 3"/>
            <p:cNvCxnSpPr/>
            <p:nvPr>
              <p:custDataLst>
                <p:tags r:id="rId10"/>
              </p:custDataLst>
            </p:nvPr>
          </p:nvCxnSpPr>
          <p:spPr bwMode="auto">
            <a:xfrm flipV="1">
              <a:off x="5873072" y="546482"/>
              <a:ext cx="183963" cy="183963"/>
            </a:xfrm>
            <a:prstGeom prst="line">
              <a:avLst/>
            </a:prstGeom>
            <a:solidFill>
              <a:schemeClr val="accent1"/>
            </a:solidFill>
            <a:ln w="28575" cap="flat" cmpd="sng" algn="ctr">
              <a:solidFill>
                <a:srgbClr val="C00000"/>
              </a:solidFill>
              <a:prstDash val="solid"/>
              <a:round/>
              <a:headEnd type="none" w="med" len="med"/>
              <a:tailEnd type="none" w="med" len="med"/>
            </a:ln>
            <a:effectLst/>
          </p:spPr>
        </p:cxnSp>
      </p:grpSp>
    </p:spTree>
    <p:extLst>
      <p:ext uri="{BB962C8B-B14F-4D97-AF65-F5344CB8AC3E}">
        <p14:creationId xmlns:p14="http://schemas.microsoft.com/office/powerpoint/2010/main" val="3510326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p:cNvSpPr>
            <a:spLocks noGrp="1"/>
          </p:cNvSpPr>
          <p:nvPr>
            <p:ph type="title"/>
            <p:custDataLst>
              <p:tags r:id="rId1"/>
            </p:custDataLst>
          </p:nvPr>
        </p:nvSpPr>
        <p:spPr>
          <a:xfrm>
            <a:off x="1125860" y="476672"/>
            <a:ext cx="9143538" cy="778768"/>
          </a:xfrm>
        </p:spPr>
        <p:txBody>
          <a:bodyPr/>
          <a:lstStyle/>
          <a:p>
            <a:r>
              <a:rPr lang="fr-CA" b="1" dirty="0" smtClean="0">
                <a:solidFill>
                  <a:srgbClr val="0F6FC6"/>
                </a:solidFill>
              </a:rPr>
              <a:t>Et maintenant, est-ce correct?</a:t>
            </a:r>
            <a:endParaRPr lang="fr-CA" b="1" dirty="0"/>
          </a:p>
        </p:txBody>
      </p:sp>
      <p:pic>
        <p:nvPicPr>
          <p:cNvPr id="5" name="Picture 6" descr="http://cdn.mysitemyway.com/etc-mysitemyway/icons/legacy-previews/icons/matte-blue-and-white-square-icons-symbols-shapes/118240-matte-blue-and-white-square-icon-symbols-shapes-power-button.png"/>
          <p:cNvPicPr>
            <a:picLocks noChangeAspect="1" noChangeArrowheads="1"/>
          </p:cNvPicPr>
          <p:nvPr>
            <p:custDataLst>
              <p:tags r:id="rId2"/>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à coins arrondis 5"/>
          <p:cNvSpPr/>
          <p:nvPr>
            <p:custDataLst>
              <p:tags r:id="rId3"/>
            </p:custDataLst>
          </p:nvPr>
        </p:nvSpPr>
        <p:spPr bwMode="auto">
          <a:xfrm>
            <a:off x="405780" y="3933056"/>
            <a:ext cx="10801200" cy="2274640"/>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a:defRPr/>
            </a:pPr>
            <a:r>
              <a:rPr lang="fr-CA" sz="2100" b="1" i="1" dirty="0" smtClean="0">
                <a:latin typeface="+mj-lt"/>
                <a:cs typeface="Times New Roman" panose="02020603050405020304" pitchFamily="18" charset="0"/>
              </a:rPr>
              <a:t>Original </a:t>
            </a:r>
            <a:r>
              <a:rPr lang="fr-CA" sz="2100" dirty="0" smtClean="0">
                <a:latin typeface="+mj-lt"/>
                <a:cs typeface="Times New Roman" panose="02020603050405020304" pitchFamily="18" charset="0"/>
              </a:rPr>
              <a:t>: « Certaines méthodes de recherche sont nettement inoffensives; d’autres, sans être clairement dangereuses, peuvent entraîner des effets qui ne sont pas complètement compris. Les éthiciens affirment qu’ils considèreraient que la participation à certains projets est acceptable, voire précieuse, mais soulèvent des questions quant à l’effet sur l’enfant, sur la relation avec le parent, et sur l’objectivité du chercheur ou des données recueillies » (Belluck, 2009, para. 9). </a:t>
            </a:r>
            <a:endParaRPr lang="fr-CA" sz="2100" dirty="0">
              <a:latin typeface="+mj-lt"/>
              <a:cs typeface="Times New Roman" panose="02020603050405020304" pitchFamily="18" charset="0"/>
            </a:endParaRPr>
          </a:p>
        </p:txBody>
      </p:sp>
      <p:sp>
        <p:nvSpPr>
          <p:cNvPr id="8" name="Rectangle 7"/>
          <p:cNvSpPr txBox="1">
            <a:spLocks noChangeArrowheads="1"/>
          </p:cNvSpPr>
          <p:nvPr>
            <p:custDataLst>
              <p:tags r:id="rId4"/>
            </p:custDataLst>
          </p:nvPr>
        </p:nvSpPr>
        <p:spPr bwMode="auto">
          <a:xfrm>
            <a:off x="405780" y="1340768"/>
            <a:ext cx="11419888" cy="2880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Clr>
                <a:schemeClr val="hlink"/>
              </a:buClr>
              <a:buSzPct val="80000"/>
              <a:buFont typeface="Wingdings" pitchFamily="2" charset="2"/>
              <a:buChar char="l"/>
              <a:defRPr sz="2000">
                <a:solidFill>
                  <a:schemeClr val="tx1"/>
                </a:solidFill>
                <a:latin typeface="Times New Roman" panose="02020603050405020304" pitchFamily="18" charset="0"/>
                <a:ea typeface="+mn-ea"/>
                <a:cs typeface="Times New Roman" panose="02020603050405020304" pitchFamily="18" charset="0"/>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000">
                <a:solidFill>
                  <a:schemeClr val="tx1"/>
                </a:solidFill>
                <a:latin typeface="Times New Roman" panose="02020603050405020304" pitchFamily="18" charset="0"/>
                <a:cs typeface="Times New Roman" panose="02020603050405020304" pitchFamily="18" charset="0"/>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Times New Roman" panose="02020603050405020304" pitchFamily="18" charset="0"/>
                <a:cs typeface="Times New Roman" panose="02020603050405020304" pitchFamily="18" charset="0"/>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Times New Roman" panose="02020603050405020304" pitchFamily="18" charset="0"/>
                <a:cs typeface="Times New Roman" panose="02020603050405020304" pitchFamily="18" charset="0"/>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a:lstStyle>
          <a:p>
            <a:pPr marL="0" indent="0" eaLnBrk="1" hangingPunct="1">
              <a:buFont typeface="Wingdings" pitchFamily="2" charset="2"/>
              <a:buNone/>
            </a:pPr>
            <a:r>
              <a:rPr lang="fr-CA" kern="0" dirty="0" smtClean="0">
                <a:latin typeface="Segoe Print" panose="02000600000000000000" pitchFamily="2" charset="0"/>
              </a:rPr>
              <a:t>Selon </a:t>
            </a:r>
            <a:r>
              <a:rPr lang="fr-CA" kern="0" dirty="0" err="1" smtClean="0">
                <a:latin typeface="Segoe Print" panose="02000600000000000000" pitchFamily="2" charset="0"/>
              </a:rPr>
              <a:t>Belluck</a:t>
            </a:r>
            <a:r>
              <a:rPr lang="fr-CA" kern="0" dirty="0" smtClean="0">
                <a:latin typeface="Segoe Print" panose="02000600000000000000" pitchFamily="2" charset="0"/>
              </a:rPr>
              <a:t> (2009, para. 9), d’importantes questions éthiques sont soulevées lorsque les chercheurs utilisent leurs propres enfants comme des participants à leurs recherches. Certaines procédures pourraient être dangereuses pour les enfants. Pour d’autres, les dangers sont inconnus. Dans tous les cas, parents et enfants ont une dynamique qui leur est propre et qu’on ne retrouve pas dans une relation chercheur-participant. Cette dynamique soulève des préoccupations quant à la possibilité pour les enfants d’être pleinement protégés par les mêmes balises éthiques qui existent d’emblée pour les autres participants.</a:t>
            </a:r>
          </a:p>
        </p:txBody>
      </p:sp>
    </p:spTree>
    <p:extLst>
      <p:ext uri="{BB962C8B-B14F-4D97-AF65-F5344CB8AC3E}">
        <p14:creationId xmlns:p14="http://schemas.microsoft.com/office/powerpoint/2010/main" val="2124955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
          <p:cNvSpPr>
            <a:spLocks noGrp="1"/>
          </p:cNvSpPr>
          <p:nvPr>
            <p:ph type="title"/>
            <p:custDataLst>
              <p:tags r:id="rId1"/>
            </p:custDataLst>
          </p:nvPr>
        </p:nvSpPr>
        <p:spPr>
          <a:xfrm>
            <a:off x="1125860" y="260648"/>
            <a:ext cx="9143538" cy="778768"/>
          </a:xfrm>
        </p:spPr>
        <p:txBody>
          <a:bodyPr/>
          <a:lstStyle/>
          <a:p>
            <a:r>
              <a:rPr lang="fr-CA" b="1" dirty="0" smtClean="0">
                <a:solidFill>
                  <a:srgbClr val="0F6FC6"/>
                </a:solidFill>
              </a:rPr>
              <a:t>Oui, maintenant c’est bien !</a:t>
            </a:r>
            <a:endParaRPr lang="fr-CA" b="1" dirty="0"/>
          </a:p>
        </p:txBody>
      </p:sp>
      <p:sp>
        <p:nvSpPr>
          <p:cNvPr id="14" name="TextBox 8"/>
          <p:cNvSpPr txBox="1">
            <a:spLocks noChangeArrowheads="1"/>
          </p:cNvSpPr>
          <p:nvPr>
            <p:custDataLst>
              <p:tags r:id="rId2"/>
            </p:custDataLst>
          </p:nvPr>
        </p:nvSpPr>
        <p:spPr bwMode="auto">
          <a:xfrm>
            <a:off x="1053852" y="980728"/>
            <a:ext cx="993583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fr-CA" sz="2400" b="1" dirty="0" smtClean="0">
                <a:latin typeface="+mj-lt"/>
                <a:cs typeface="Times New Roman" panose="02020603050405020304" pitchFamily="18" charset="0"/>
              </a:rPr>
              <a:t>L’extrait est correctement reformulé et cité.</a:t>
            </a:r>
            <a:endParaRPr lang="fr-CA" sz="2400" b="1" dirty="0">
              <a:latin typeface="+mj-lt"/>
              <a:cs typeface="Times New Roman" panose="02020603050405020304" pitchFamily="18" charset="0"/>
            </a:endParaRPr>
          </a:p>
        </p:txBody>
      </p:sp>
      <p:pic>
        <p:nvPicPr>
          <p:cNvPr id="6"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8"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e 6"/>
          <p:cNvGrpSpPr/>
          <p:nvPr>
            <p:custDataLst>
              <p:tags r:id="rId4"/>
            </p:custDataLst>
          </p:nvPr>
        </p:nvGrpSpPr>
        <p:grpSpPr>
          <a:xfrm>
            <a:off x="101356" y="404664"/>
            <a:ext cx="909718" cy="909718"/>
            <a:chOff x="6336822" y="404664"/>
            <a:chExt cx="909718" cy="909718"/>
          </a:xfrm>
        </p:grpSpPr>
        <p:sp>
          <p:nvSpPr>
            <p:cNvPr id="8" name="Ellipse 7"/>
            <p:cNvSpPr/>
            <p:nvPr/>
          </p:nvSpPr>
          <p:spPr>
            <a:xfrm>
              <a:off x="6336822" y="404664"/>
              <a:ext cx="909718" cy="909718"/>
            </a:xfrm>
            <a:prstGeom prst="ellipse">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Forme en L 8"/>
            <p:cNvSpPr/>
            <p:nvPr/>
          </p:nvSpPr>
          <p:spPr>
            <a:xfrm rot="18784774">
              <a:off x="6445145" y="654008"/>
              <a:ext cx="681581" cy="340357"/>
            </a:xfrm>
            <a:prstGeom prst="corner">
              <a:avLst>
                <a:gd name="adj1" fmla="val 51566"/>
                <a:gd name="adj2" fmla="val 37658"/>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10" name="Rectangle à coins arrondis 9"/>
          <p:cNvSpPr/>
          <p:nvPr>
            <p:custDataLst>
              <p:tags r:id="rId5"/>
            </p:custDataLst>
          </p:nvPr>
        </p:nvSpPr>
        <p:spPr bwMode="auto">
          <a:xfrm>
            <a:off x="405780" y="3964588"/>
            <a:ext cx="10801200" cy="2274640"/>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a:defRPr/>
            </a:pPr>
            <a:r>
              <a:rPr lang="fr-CA" sz="2100" b="1" i="1" dirty="0" smtClean="0">
                <a:latin typeface="+mj-lt"/>
                <a:cs typeface="Times New Roman" panose="02020603050405020304" pitchFamily="18" charset="0"/>
              </a:rPr>
              <a:t>Original </a:t>
            </a:r>
            <a:r>
              <a:rPr lang="fr-CA" sz="2100" dirty="0" smtClean="0">
                <a:latin typeface="+mj-lt"/>
                <a:cs typeface="Times New Roman" panose="02020603050405020304" pitchFamily="18" charset="0"/>
              </a:rPr>
              <a:t>: « Certaines méthodes de recherche sont nettement inoffensives; d’autres, sans être clairement dangereuses, peuvent entraîner des effets qui ne sont pas complètement compris. Les éthiciens affirment qu’ils considèreraient que la participation à certains projets est acceptable, voire précieuse, mais soulèvent des questions quant à l’effet sur l’enfant, sur la relation avec le parent, et sur l’objectivité du chercheur ou des données recueillies » (Belluck, 2009, para. 9). </a:t>
            </a:r>
            <a:endParaRPr lang="fr-CA" sz="2100" dirty="0">
              <a:latin typeface="+mj-lt"/>
              <a:cs typeface="Times New Roman" panose="02020603050405020304" pitchFamily="18" charset="0"/>
            </a:endParaRPr>
          </a:p>
        </p:txBody>
      </p:sp>
      <p:sp>
        <p:nvSpPr>
          <p:cNvPr id="15" name="Rectangle 7"/>
          <p:cNvSpPr txBox="1">
            <a:spLocks noChangeArrowheads="1"/>
          </p:cNvSpPr>
          <p:nvPr>
            <p:custDataLst>
              <p:tags r:id="rId6"/>
            </p:custDataLst>
          </p:nvPr>
        </p:nvSpPr>
        <p:spPr bwMode="auto">
          <a:xfrm>
            <a:off x="405780" y="1484784"/>
            <a:ext cx="11419888" cy="2880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Clr>
                <a:schemeClr val="hlink"/>
              </a:buClr>
              <a:buSzPct val="80000"/>
              <a:buFont typeface="Wingdings" pitchFamily="2" charset="2"/>
              <a:buChar char="l"/>
              <a:defRPr sz="2000">
                <a:solidFill>
                  <a:schemeClr val="tx1"/>
                </a:solidFill>
                <a:latin typeface="Times New Roman" panose="02020603050405020304" pitchFamily="18" charset="0"/>
                <a:ea typeface="+mn-ea"/>
                <a:cs typeface="Times New Roman" panose="02020603050405020304" pitchFamily="18" charset="0"/>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000">
                <a:solidFill>
                  <a:schemeClr val="tx1"/>
                </a:solidFill>
                <a:latin typeface="Times New Roman" panose="02020603050405020304" pitchFamily="18" charset="0"/>
                <a:cs typeface="Times New Roman" panose="02020603050405020304" pitchFamily="18" charset="0"/>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Times New Roman" panose="02020603050405020304" pitchFamily="18" charset="0"/>
                <a:cs typeface="Times New Roman" panose="02020603050405020304" pitchFamily="18" charset="0"/>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Times New Roman" panose="02020603050405020304" pitchFamily="18" charset="0"/>
                <a:cs typeface="Times New Roman" panose="02020603050405020304" pitchFamily="18" charset="0"/>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a:lstStyle>
          <a:p>
            <a:pPr marL="0" indent="0" eaLnBrk="1" hangingPunct="1">
              <a:buFont typeface="Wingdings" pitchFamily="2" charset="2"/>
              <a:buNone/>
            </a:pPr>
            <a:r>
              <a:rPr lang="fr-CA" kern="0" dirty="0" smtClean="0">
                <a:latin typeface="Segoe Print" panose="02000600000000000000" pitchFamily="2" charset="0"/>
              </a:rPr>
              <a:t>Selon </a:t>
            </a:r>
            <a:r>
              <a:rPr lang="fr-CA" kern="0" dirty="0" err="1" smtClean="0">
                <a:latin typeface="Segoe Print" panose="02000600000000000000" pitchFamily="2" charset="0"/>
              </a:rPr>
              <a:t>Belluck</a:t>
            </a:r>
            <a:r>
              <a:rPr lang="fr-CA" kern="0" dirty="0" smtClean="0">
                <a:latin typeface="Segoe Print" panose="02000600000000000000" pitchFamily="2" charset="0"/>
              </a:rPr>
              <a:t> (2009, para. 9), d’importantes questions éthiques sont soulevées lorsque les chercheurs utilisent leurs propres enfants comme des participants à leurs recherches. Certaines procédures pourraient être dangereuses pour les enfants. Pour d’autres, les dangers sont inconnus. Dans tous les cas, parents et enfants ont une dynamique qui leur est propre et qu’on ne retrouve pas dans une relation chercheur-participant. Cette dynamique soulève des préoccupations quant à la possibilité pour les enfants d’être pleinement protégés par les mêmes balises éthiques qui existent d’emblée pour les autres participants.</a:t>
            </a:r>
          </a:p>
        </p:txBody>
      </p:sp>
    </p:spTree>
    <p:extLst>
      <p:ext uri="{BB962C8B-B14F-4D97-AF65-F5344CB8AC3E}">
        <p14:creationId xmlns:p14="http://schemas.microsoft.com/office/powerpoint/2010/main" val="2536175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Lorsque vous reformulez, demandez-vous :</a:t>
            </a:r>
            <a:endParaRPr lang="fr-CA" b="1" dirty="0"/>
          </a:p>
        </p:txBody>
      </p:sp>
      <p:sp>
        <p:nvSpPr>
          <p:cNvPr id="3" name="Espace réservé du contenu 2"/>
          <p:cNvSpPr>
            <a:spLocks noGrp="1"/>
          </p:cNvSpPr>
          <p:nvPr>
            <p:ph idx="1"/>
            <p:custDataLst>
              <p:tags r:id="rId2"/>
            </p:custDataLst>
          </p:nvPr>
        </p:nvSpPr>
        <p:spPr>
          <a:xfrm>
            <a:off x="1522876" y="1700808"/>
            <a:ext cx="9913370" cy="4464496"/>
          </a:xfrm>
        </p:spPr>
        <p:txBody>
          <a:bodyPr>
            <a:noAutofit/>
          </a:bodyPr>
          <a:lstStyle/>
          <a:p>
            <a:pPr>
              <a:spcBef>
                <a:spcPts val="600"/>
              </a:spcBef>
            </a:pPr>
            <a:r>
              <a:rPr lang="fr-CA" sz="2100" dirty="0" smtClean="0"/>
              <a:t>Avez-vous simplement réorganisé les mots de l’extrait original? Si oui, vous n’êtes pas en train de reformuler.</a:t>
            </a:r>
          </a:p>
          <a:p>
            <a:pPr>
              <a:spcBef>
                <a:spcPts val="600"/>
              </a:spcBef>
            </a:pPr>
            <a:r>
              <a:rPr lang="fr-CA" sz="2100" dirty="0" smtClean="0"/>
              <a:t>Comprenez-vous chaque mot que vous avez utilisé? Si non, </a:t>
            </a:r>
            <a:r>
              <a:rPr lang="fr-CA" sz="2100" dirty="0">
                <a:solidFill>
                  <a:prstClr val="black"/>
                </a:solidFill>
              </a:rPr>
              <a:t>vous n’êtes pas en train de reformuler</a:t>
            </a:r>
            <a:r>
              <a:rPr lang="fr-CA" sz="2100" dirty="0" smtClean="0"/>
              <a:t>. La reformulation implique d’utiliser uniquement des mots dont on connaît et comprend le sens.</a:t>
            </a:r>
          </a:p>
          <a:p>
            <a:pPr>
              <a:spcBef>
                <a:spcPts val="600"/>
              </a:spcBef>
            </a:pPr>
            <a:r>
              <a:rPr lang="fr-CA" sz="2100" dirty="0" smtClean="0"/>
              <a:t>La reformulation est-elle compréhensible en elle-même (sans connaître les informations entourant l’extrait original)? Si non, </a:t>
            </a:r>
            <a:r>
              <a:rPr lang="fr-CA" sz="2100" dirty="0">
                <a:solidFill>
                  <a:prstClr val="black"/>
                </a:solidFill>
              </a:rPr>
              <a:t>vous n’êtes pas en train de reformuler</a:t>
            </a:r>
            <a:r>
              <a:rPr lang="fr-CA" sz="2100" dirty="0" smtClean="0"/>
              <a:t>. La reformulation doit avoir du sens en elle-même. </a:t>
            </a:r>
          </a:p>
          <a:p>
            <a:pPr>
              <a:spcBef>
                <a:spcPts val="600"/>
              </a:spcBef>
            </a:pPr>
            <a:r>
              <a:rPr lang="fr-CA" sz="2100" dirty="0" smtClean="0"/>
              <a:t>Comprenez-vous tout ce que vous avez écrit? Pourriez-vous </a:t>
            </a:r>
            <a:r>
              <a:rPr lang="fr-CA" sz="2100" dirty="0"/>
              <a:t>expliquer clairement </a:t>
            </a:r>
            <a:r>
              <a:rPr lang="fr-CA" sz="2100" dirty="0" smtClean="0"/>
              <a:t>et logiquement ce que vous avez écrit à quelqu’un d’autre? Si non, </a:t>
            </a:r>
            <a:r>
              <a:rPr lang="fr-CA" sz="2100" dirty="0">
                <a:solidFill>
                  <a:prstClr val="black"/>
                </a:solidFill>
              </a:rPr>
              <a:t>n’êtes pas en train de reformuler</a:t>
            </a:r>
            <a:r>
              <a:rPr lang="fr-CA" sz="2100" dirty="0" smtClean="0"/>
              <a:t>. Reformuler signifie que vous comprenez et que vous pouvez justifier tout ce que vous avez écrit. </a:t>
            </a:r>
          </a:p>
          <a:p>
            <a:pPr>
              <a:spcBef>
                <a:spcPts val="600"/>
              </a:spcBef>
            </a:pPr>
            <a:r>
              <a:rPr lang="fr-CA" sz="2100" dirty="0" smtClean="0"/>
              <a:t>Avez-vous correctement cité votre source? Si non, vous </a:t>
            </a:r>
            <a:r>
              <a:rPr lang="fr-CA" sz="2100" dirty="0" smtClean="0">
                <a:solidFill>
                  <a:prstClr val="black"/>
                </a:solidFill>
              </a:rPr>
              <a:t>n’êtes </a:t>
            </a:r>
            <a:r>
              <a:rPr lang="fr-CA" sz="2100" dirty="0">
                <a:solidFill>
                  <a:prstClr val="black"/>
                </a:solidFill>
              </a:rPr>
              <a:t>pas en train de reformuler </a:t>
            </a:r>
            <a:r>
              <a:rPr lang="fr-CA" sz="2100" dirty="0" smtClean="0"/>
              <a:t>… vous êtes en train de plagier!</a:t>
            </a:r>
            <a:endParaRPr lang="fr-CA" sz="2100" dirty="0"/>
          </a:p>
        </p:txBody>
      </p:sp>
      <p:pic>
        <p:nvPicPr>
          <p:cNvPr id="4"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6654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Avez-vous bien reformulé ?</a:t>
            </a:r>
            <a:endParaRPr lang="fr-CA" b="1" dirty="0"/>
          </a:p>
        </p:txBody>
      </p:sp>
      <p:sp>
        <p:nvSpPr>
          <p:cNvPr id="3" name="Espace réservé du contenu 2"/>
          <p:cNvSpPr>
            <a:spLocks noGrp="1"/>
          </p:cNvSpPr>
          <p:nvPr>
            <p:ph idx="1"/>
            <p:custDataLst>
              <p:tags r:id="rId2"/>
            </p:custDataLst>
          </p:nvPr>
        </p:nvSpPr>
        <p:spPr>
          <a:xfrm>
            <a:off x="1522876" y="1690464"/>
            <a:ext cx="10332176" cy="4114800"/>
          </a:xfrm>
        </p:spPr>
        <p:txBody>
          <a:bodyPr/>
          <a:lstStyle/>
          <a:p>
            <a:r>
              <a:rPr lang="fr-CA" dirty="0" smtClean="0"/>
              <a:t>Vérifiez votre reformulation du passage de Myers (2013).</a:t>
            </a:r>
          </a:p>
          <a:p>
            <a:pPr lvl="1"/>
            <a:r>
              <a:rPr lang="fr-CA" sz="2200" dirty="0" smtClean="0"/>
              <a:t>Votre reformulation est-elle plus qu’une simple réorganisation du texte original?</a:t>
            </a:r>
          </a:p>
          <a:p>
            <a:pPr lvl="1"/>
            <a:r>
              <a:rPr lang="fr-CA" sz="2200" dirty="0" smtClean="0"/>
              <a:t>Comprenez-vous chaque mot que vous avez utilisé?</a:t>
            </a:r>
          </a:p>
          <a:p>
            <a:pPr lvl="1"/>
            <a:r>
              <a:rPr lang="fr-CA" sz="2200" dirty="0" smtClean="0"/>
              <a:t>Votre reformulation a-t-elle du sens en elle-même?  </a:t>
            </a:r>
          </a:p>
          <a:p>
            <a:pPr lvl="1"/>
            <a:r>
              <a:rPr lang="fr-CA" sz="2200" dirty="0" smtClean="0"/>
              <a:t>Pourriez-vous expliquer clairement et logiquement à quelqu’un d’autre ce que vous avez écrit?</a:t>
            </a:r>
          </a:p>
          <a:p>
            <a:pPr lvl="1"/>
            <a:r>
              <a:rPr lang="fr-CA" sz="2200" dirty="0" smtClean="0"/>
              <a:t>Avez-vous cité la source originale?</a:t>
            </a:r>
            <a:endParaRPr lang="fr-CA" sz="2200" dirty="0"/>
          </a:p>
          <a:p>
            <a:r>
              <a:rPr lang="fr-CA" b="1" dirty="0" smtClean="0">
                <a:latin typeface="+mj-lt"/>
              </a:rPr>
              <a:t>Si ce n’est pas le cas, vous devrez réécrire votre reformulation.</a:t>
            </a:r>
            <a:endParaRPr lang="fr-CA" b="1" dirty="0">
              <a:latin typeface="+mj-lt"/>
            </a:endParaRPr>
          </a:p>
        </p:txBody>
      </p:sp>
      <p:pic>
        <p:nvPicPr>
          <p:cNvPr id="6"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à coins arrondis 6"/>
          <p:cNvSpPr/>
          <p:nvPr>
            <p:custDataLst>
              <p:tags r:id="rId4"/>
            </p:custDataLst>
          </p:nvPr>
        </p:nvSpPr>
        <p:spPr bwMode="auto">
          <a:xfrm>
            <a:off x="909836" y="5085184"/>
            <a:ext cx="10369152" cy="1152128"/>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algn="just">
              <a:defRPr/>
            </a:pPr>
            <a:r>
              <a:rPr lang="fr-CA" sz="2000" b="1" i="1" dirty="0" smtClean="0">
                <a:latin typeface="+mj-lt"/>
                <a:cs typeface="Times New Roman" pitchFamily="18" charset="0"/>
              </a:rPr>
              <a:t>Original</a:t>
            </a:r>
            <a:r>
              <a:rPr lang="fr-CA" sz="2000" dirty="0" smtClean="0">
                <a:latin typeface="+mj-lt"/>
                <a:cs typeface="Times New Roman" pitchFamily="18" charset="0"/>
              </a:rPr>
              <a:t> : « </a:t>
            </a:r>
            <a:r>
              <a:rPr lang="fr-CA" sz="2000" dirty="0" smtClean="0">
                <a:solidFill>
                  <a:schemeClr val="accent1"/>
                </a:solidFill>
                <a:latin typeface="+mj-lt"/>
                <a:cs typeface="Times New Roman" pitchFamily="18" charset="0"/>
              </a:rPr>
              <a:t>Chacune de vos pensées, de vos émotions, de vos désirs est un phénomène biologique. Vous aimez, vous riez et vous pleurez en utilisant votre corps. Sans votre corps – vos gènes, votre cerveau, votre apparence – vous n’êtes personne</a:t>
            </a:r>
            <a:r>
              <a:rPr lang="fr-CA" sz="2000" dirty="0" smtClean="0">
                <a:latin typeface="+mj-lt"/>
                <a:cs typeface="Times New Roman" pitchFamily="18" charset="0"/>
              </a:rPr>
              <a:t> » (Myers, 2013, p. 45).</a:t>
            </a:r>
            <a:endParaRPr lang="fr-CA" sz="2000" dirty="0">
              <a:latin typeface="+mj-lt"/>
              <a:cs typeface="Times New Roman" pitchFamily="18" charset="0"/>
            </a:endParaRPr>
          </a:p>
        </p:txBody>
      </p:sp>
    </p:spTree>
    <p:extLst>
      <p:ext uri="{BB962C8B-B14F-4D97-AF65-F5344CB8AC3E}">
        <p14:creationId xmlns:p14="http://schemas.microsoft.com/office/powerpoint/2010/main" val="3740479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fr-CA" sz="5500" b="1" dirty="0" smtClean="0"/>
              <a:t>S’assurer que votre travail vous appartient</a:t>
            </a:r>
            <a:endParaRPr lang="fr-CA" sz="5500" b="1" dirty="0"/>
          </a:p>
        </p:txBody>
      </p:sp>
      <p:sp>
        <p:nvSpPr>
          <p:cNvPr id="5" name="Espace réservé du texte 4"/>
          <p:cNvSpPr>
            <a:spLocks noGrp="1"/>
          </p:cNvSpPr>
          <p:nvPr>
            <p:ph type="body" idx="1"/>
            <p:custDataLst>
              <p:tags r:id="rId2"/>
            </p:custDataLst>
          </p:nvPr>
        </p:nvSpPr>
        <p:spPr/>
        <p:txBody>
          <a:bodyPr>
            <a:normAutofit/>
          </a:bodyPr>
          <a:lstStyle/>
          <a:p>
            <a:r>
              <a:rPr lang="fr-CA" sz="2000" b="1" dirty="0">
                <a:solidFill>
                  <a:prstClr val="black"/>
                </a:solidFill>
              </a:rPr>
              <a:t>Vue d’ensemble </a:t>
            </a:r>
            <a:r>
              <a:rPr lang="fr-CA" sz="2000" dirty="0">
                <a:solidFill>
                  <a:prstClr val="black"/>
                </a:solidFill>
              </a:rPr>
              <a:t>: </a:t>
            </a:r>
            <a:r>
              <a:rPr lang="fr-CA" sz="2000" dirty="0" smtClean="0"/>
              <a:t>Cette section du tutoriel explique comment intégrer vos propres idées à celles que vous citez à partir d’autres sources.</a:t>
            </a:r>
            <a:endParaRPr lang="fr-CA" sz="2000" dirty="0"/>
          </a:p>
        </p:txBody>
      </p:sp>
      <p:pic>
        <p:nvPicPr>
          <p:cNvPr id="6"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1436245" y="6106537"/>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010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p:txBody>
          <a:bodyPr/>
          <a:lstStyle/>
          <a:p>
            <a:r>
              <a:rPr lang="fr-CA" b="1" dirty="0" smtClean="0"/>
              <a:t>Êtes-vous le véritable auteur de votre travail ?</a:t>
            </a:r>
            <a:endParaRPr lang="fr-CA" b="1" dirty="0"/>
          </a:p>
        </p:txBody>
      </p:sp>
      <p:sp>
        <p:nvSpPr>
          <p:cNvPr id="5" name="Espace réservé du contenu 4"/>
          <p:cNvSpPr>
            <a:spLocks noGrp="1"/>
          </p:cNvSpPr>
          <p:nvPr>
            <p:ph idx="1"/>
            <p:custDataLst>
              <p:tags r:id="rId2"/>
            </p:custDataLst>
          </p:nvPr>
        </p:nvSpPr>
        <p:spPr/>
        <p:txBody>
          <a:bodyPr>
            <a:normAutofit/>
          </a:bodyPr>
          <a:lstStyle/>
          <a:p>
            <a:r>
              <a:rPr lang="fr-CA" dirty="0" smtClean="0"/>
              <a:t>Lorsque vous remettez un travail écrit, vous avez la responsabilité de vous assurer que ce travail est véritablement le vôtre.</a:t>
            </a:r>
          </a:p>
          <a:p>
            <a:r>
              <a:rPr lang="fr-CA" dirty="0" smtClean="0"/>
              <a:t>Après tout, </a:t>
            </a:r>
            <a:r>
              <a:rPr lang="fr-CA" b="1" dirty="0" smtClean="0"/>
              <a:t>si vous vous appuyez presque entièrement sur les idées d’autres personnes, vous pourriez être en train de plagier et ne pas pouvoir affirmer que ce travail est le vôtre.</a:t>
            </a:r>
          </a:p>
          <a:p>
            <a:r>
              <a:rPr lang="fr-CA" dirty="0" smtClean="0"/>
              <a:t>Les prochaines diapositives présentent cinq conseils sur la façon d’intégrer vos propres idées et réflexions dans vos travaux.</a:t>
            </a:r>
          </a:p>
          <a:p>
            <a:r>
              <a:rPr lang="fr-CA" dirty="0" smtClean="0"/>
              <a:t>Sachez toutefois que ces conseils ne s’appliquent pas à tous les travaux. </a:t>
            </a:r>
            <a:r>
              <a:rPr lang="fr-CA" b="1" dirty="0" smtClean="0"/>
              <a:t>Vous devez </a:t>
            </a:r>
            <a:r>
              <a:rPr lang="fr-CA" b="1" u="sng" dirty="0" smtClean="0"/>
              <a:t>toujours</a:t>
            </a:r>
            <a:r>
              <a:rPr lang="fr-CA" b="1" dirty="0" smtClean="0"/>
              <a:t> consulter les lignes directrices d’un travail avant d’entamer le processus de rédaction</a:t>
            </a:r>
            <a:r>
              <a:rPr lang="fr-CA" dirty="0" smtClean="0"/>
              <a:t>.</a:t>
            </a:r>
            <a:endParaRPr lang="fr-CA" dirty="0"/>
          </a:p>
        </p:txBody>
      </p:sp>
      <p:pic>
        <p:nvPicPr>
          <p:cNvPr id="6"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4655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Cinq conseils pour vous assurer de présenter un contenu qui vous appartient</a:t>
            </a:r>
            <a:endParaRPr lang="fr-CA" b="1" dirty="0"/>
          </a:p>
        </p:txBody>
      </p:sp>
      <p:sp>
        <p:nvSpPr>
          <p:cNvPr id="3" name="Espace réservé du contenu 2"/>
          <p:cNvSpPr>
            <a:spLocks noGrp="1"/>
          </p:cNvSpPr>
          <p:nvPr>
            <p:ph idx="1"/>
            <p:custDataLst>
              <p:tags r:id="rId2"/>
            </p:custDataLst>
          </p:nvPr>
        </p:nvSpPr>
        <p:spPr>
          <a:xfrm>
            <a:off x="1522876" y="1905000"/>
            <a:ext cx="9828120" cy="4476328"/>
          </a:xfrm>
        </p:spPr>
        <p:txBody>
          <a:bodyPr>
            <a:normAutofit fontScale="92500" lnSpcReduction="10000"/>
          </a:bodyPr>
          <a:lstStyle/>
          <a:p>
            <a:r>
              <a:rPr lang="fr-CA" b="1" dirty="0" smtClean="0"/>
              <a:t>Conseil #1 : S’il s’agit d’un travail individuel, faites-le par vous-même</a:t>
            </a:r>
            <a:r>
              <a:rPr lang="fr-CA" dirty="0" smtClean="0"/>
              <a:t>. Le soutien des pairs et l’apprentissage collaboratif sont de merveilleux outils qui favorisent l’apprentissage. Toutefois, il pourrait s’agir de plagiat si vous vous appuyez trop sur les autres pour formuler les idées présentées dans </a:t>
            </a:r>
            <a:r>
              <a:rPr lang="fr-CA" i="1" dirty="0" smtClean="0"/>
              <a:t>votre</a:t>
            </a:r>
            <a:r>
              <a:rPr lang="fr-CA" dirty="0" smtClean="0"/>
              <a:t> texte.</a:t>
            </a:r>
          </a:p>
          <a:p>
            <a:r>
              <a:rPr lang="fr-CA" b="1" dirty="0" smtClean="0"/>
              <a:t>Conseil #2 : Sélectionnez judicieusement vos sources d’information</a:t>
            </a:r>
            <a:r>
              <a:rPr lang="fr-CA" dirty="0" smtClean="0"/>
              <a:t>. Ne sélectionnez pas les premiers articles que vous trouvez qui remplissent les exigences minimales du travail demandé. Faites une recherche exhaustive de la littérature et sollicitez les sources d’information de qualité les plus pertinentes à votre sujet.</a:t>
            </a:r>
          </a:p>
          <a:p>
            <a:r>
              <a:rPr lang="fr-CA" b="1" dirty="0" smtClean="0"/>
              <a:t>Conseil #3 : Prenez le temps d’organiser votre texte. </a:t>
            </a:r>
            <a:r>
              <a:rPr lang="fr-CA" dirty="0" smtClean="0"/>
              <a:t>L’une des meilleures façons de vous approprier votre travail consiste à identifier les principaux messages que vous souhaitez transmettre et de structurer votre contenu de façon à ce que ces messages soient très clairs.</a:t>
            </a:r>
            <a:endParaRPr lang="fr-CA" dirty="0"/>
          </a:p>
        </p:txBody>
      </p:sp>
      <p:pic>
        <p:nvPicPr>
          <p:cNvPr id="4"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7567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fr-CA" sz="5500" b="1" dirty="0" smtClean="0"/>
              <a:t>Qu’est-ce que le plagiat?</a:t>
            </a:r>
            <a:endParaRPr lang="fr-CA" sz="5500" b="1" dirty="0"/>
          </a:p>
        </p:txBody>
      </p:sp>
      <p:sp>
        <p:nvSpPr>
          <p:cNvPr id="4" name="Espace réservé du texte 3"/>
          <p:cNvSpPr>
            <a:spLocks noGrp="1"/>
          </p:cNvSpPr>
          <p:nvPr>
            <p:ph type="body" idx="1"/>
            <p:custDataLst>
              <p:tags r:id="rId2"/>
            </p:custDataLst>
          </p:nvPr>
        </p:nvSpPr>
        <p:spPr/>
        <p:txBody>
          <a:bodyPr>
            <a:normAutofit/>
          </a:bodyPr>
          <a:lstStyle/>
          <a:p>
            <a:r>
              <a:rPr lang="fr-CA" sz="2000" b="1" dirty="0" smtClean="0"/>
              <a:t>Vue d’ensemble </a:t>
            </a:r>
            <a:r>
              <a:rPr lang="fr-CA" sz="2000" dirty="0" smtClean="0"/>
              <a:t>: Cette section du tutoriel définit le plagiat et identifie les erreurs communes qui peuvent y mener.</a:t>
            </a:r>
            <a:endParaRPr lang="fr-CA" sz="2000" dirty="0"/>
          </a:p>
        </p:txBody>
      </p:sp>
      <p:pic>
        <p:nvPicPr>
          <p:cNvPr id="5"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1436245" y="6106537"/>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357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solidFill>
                  <a:srgbClr val="0F6FC6"/>
                </a:solidFill>
              </a:rPr>
              <a:t>Cinq </a:t>
            </a:r>
            <a:r>
              <a:rPr lang="fr-CA" b="1" dirty="0" smtClean="0">
                <a:solidFill>
                  <a:srgbClr val="0F6FC6"/>
                </a:solidFill>
              </a:rPr>
              <a:t>conseils pour </a:t>
            </a:r>
            <a:r>
              <a:rPr lang="fr-CA" b="1" dirty="0">
                <a:solidFill>
                  <a:srgbClr val="0F6FC6"/>
                </a:solidFill>
              </a:rPr>
              <a:t>vous assurer de présenter un contenu qui vous </a:t>
            </a:r>
            <a:r>
              <a:rPr lang="fr-CA" b="1" dirty="0" smtClean="0">
                <a:solidFill>
                  <a:srgbClr val="0F6FC6"/>
                </a:solidFill>
              </a:rPr>
              <a:t>appartient</a:t>
            </a:r>
            <a:endParaRPr lang="fr-CA" b="1" dirty="0"/>
          </a:p>
        </p:txBody>
      </p:sp>
      <p:sp>
        <p:nvSpPr>
          <p:cNvPr id="3" name="Espace réservé du contenu 2"/>
          <p:cNvSpPr>
            <a:spLocks noGrp="1"/>
          </p:cNvSpPr>
          <p:nvPr>
            <p:ph idx="1"/>
            <p:custDataLst>
              <p:tags r:id="rId2"/>
            </p:custDataLst>
          </p:nvPr>
        </p:nvSpPr>
        <p:spPr>
          <a:xfrm>
            <a:off x="1522876" y="1905000"/>
            <a:ext cx="9540088" cy="4404320"/>
          </a:xfrm>
        </p:spPr>
        <p:txBody>
          <a:bodyPr>
            <a:normAutofit/>
          </a:bodyPr>
          <a:lstStyle/>
          <a:p>
            <a:r>
              <a:rPr lang="fr-CA" sz="2200" b="1" dirty="0" smtClean="0"/>
              <a:t>Conseil #4 : Faites des liens, évaluez de façon critique et discutez. </a:t>
            </a:r>
            <a:r>
              <a:rPr lang="fr-CA" sz="2200" dirty="0" smtClean="0"/>
              <a:t>Votre travail ne devrait pas simplement résumer différentes sources d’information. Apportez votre contribution en aidant le lecteur à comprendre comment ces sources d’informations sont liées, en évaluant l’information de façon critique et en discutant des implications et des applications de cette information.</a:t>
            </a:r>
          </a:p>
          <a:p>
            <a:r>
              <a:rPr lang="fr-CA" sz="2200" b="1" dirty="0" smtClean="0"/>
              <a:t>Conseil #5 : Soyez toujours </a:t>
            </a:r>
            <a:r>
              <a:rPr lang="fr-CA" sz="2200" b="1" u="sng" dirty="0" smtClean="0"/>
              <a:t>très, très</a:t>
            </a:r>
            <a:r>
              <a:rPr lang="fr-CA" sz="2200" b="1" dirty="0" smtClean="0"/>
              <a:t> clairs sur l’origine de chacune des idées. </a:t>
            </a:r>
            <a:r>
              <a:rPr lang="fr-CA" sz="2200" dirty="0" smtClean="0"/>
              <a:t>Lorsque vous intégrez vos idées à celles des autres, assurez-vous d’identifier clairement l’origine de chaque idée, de façon à ce qu’il n’y ait pas de confusion sur les idées qui vous appartiennent et celles qui appartiennent à quelqu’un d’autre. </a:t>
            </a:r>
          </a:p>
          <a:p>
            <a:pPr marL="725488" indent="0">
              <a:buNone/>
            </a:pPr>
            <a:r>
              <a:rPr lang="fr-CA" sz="2200" dirty="0" smtClean="0">
                <a:latin typeface="Cambria"/>
              </a:rPr>
              <a:t>→ </a:t>
            </a:r>
            <a:r>
              <a:rPr lang="fr-CA" sz="2200" dirty="0" smtClean="0"/>
              <a:t>Les prochaines diapositives présentent des façons d’y parvenir.</a:t>
            </a:r>
            <a:endParaRPr lang="fr-CA" sz="2200" dirty="0"/>
          </a:p>
        </p:txBody>
      </p:sp>
      <p:pic>
        <p:nvPicPr>
          <p:cNvPr id="4"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0966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Un exemple</a:t>
            </a:r>
            <a:endParaRPr lang="fr-CA" b="1" dirty="0"/>
          </a:p>
        </p:txBody>
      </p:sp>
      <p:sp>
        <p:nvSpPr>
          <p:cNvPr id="3" name="Espace réservé du contenu 2"/>
          <p:cNvSpPr>
            <a:spLocks noGrp="1"/>
          </p:cNvSpPr>
          <p:nvPr>
            <p:ph idx="1"/>
            <p:custDataLst>
              <p:tags r:id="rId2"/>
            </p:custDataLst>
          </p:nvPr>
        </p:nvSpPr>
        <p:spPr/>
        <p:txBody>
          <a:bodyPr>
            <a:normAutofit/>
          </a:bodyPr>
          <a:lstStyle/>
          <a:p>
            <a:r>
              <a:rPr lang="fr-CA" dirty="0" smtClean="0"/>
              <a:t>Imaginez qu’une étudiante écrit un texte sur le rôle de la nutrition dans le maintien de la santé physique et psychologique d’enfants atteints du VIH. L’étudiante trouve des articles contenant les informations suivantes :</a:t>
            </a:r>
          </a:p>
          <a:p>
            <a:endParaRPr lang="fr-CA" dirty="0"/>
          </a:p>
        </p:txBody>
      </p:sp>
      <p:sp>
        <p:nvSpPr>
          <p:cNvPr id="4" name="Rectangle à coins arrondis 3"/>
          <p:cNvSpPr/>
          <p:nvPr>
            <p:custDataLst>
              <p:tags r:id="rId3"/>
            </p:custDataLst>
          </p:nvPr>
        </p:nvSpPr>
        <p:spPr bwMode="auto">
          <a:xfrm>
            <a:off x="333772" y="3356992"/>
            <a:ext cx="11521280" cy="1103927"/>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nchor="ctr"/>
          <a:lstStyle/>
          <a:p>
            <a:pPr>
              <a:spcBef>
                <a:spcPct val="50000"/>
              </a:spcBef>
              <a:defRPr/>
            </a:pPr>
            <a:r>
              <a:rPr lang="fr-CA" sz="2200" b="1" i="1" dirty="0" smtClean="0">
                <a:latin typeface="+mj-lt"/>
              </a:rPr>
              <a:t>Original</a:t>
            </a:r>
            <a:r>
              <a:rPr lang="fr-CA" sz="2200" dirty="0">
                <a:latin typeface="+mj-lt"/>
              </a:rPr>
              <a:t> </a:t>
            </a:r>
            <a:r>
              <a:rPr lang="fr-CA" sz="2200" dirty="0" smtClean="0">
                <a:latin typeface="+mj-lt"/>
              </a:rPr>
              <a:t>: « Les professionnels de la santé travaillant auprès d’enfants atteints de VIH ont besoin de formation continue afin de demeurer à jour sur les dernières découvertes concernant la nutrition chez une clientèle atteinte du VIH » (Rothpletz-Puglia, 2007, p. 289).</a:t>
            </a:r>
            <a:endParaRPr lang="fr-CA" sz="2200" dirty="0">
              <a:latin typeface="+mj-lt"/>
            </a:endParaRPr>
          </a:p>
        </p:txBody>
      </p:sp>
      <p:sp>
        <p:nvSpPr>
          <p:cNvPr id="5" name="Rectangle à coins arrondis 4"/>
          <p:cNvSpPr/>
          <p:nvPr>
            <p:custDataLst>
              <p:tags r:id="rId4"/>
            </p:custDataLst>
          </p:nvPr>
        </p:nvSpPr>
        <p:spPr>
          <a:xfrm>
            <a:off x="333772" y="4585885"/>
            <a:ext cx="11521280" cy="1600438"/>
          </a:xfrm>
          <a:prstGeom prst="round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r>
              <a:rPr lang="fr-CA" sz="2200" b="1" i="1" dirty="0" smtClean="0">
                <a:latin typeface="+mj-lt"/>
                <a:cs typeface="Times New Roman" pitchFamily="18" charset="0"/>
              </a:rPr>
              <a:t>Original</a:t>
            </a:r>
            <a:r>
              <a:rPr lang="fr-CA" sz="2200" dirty="0">
                <a:latin typeface="+mj-lt"/>
                <a:cs typeface="Times New Roman" pitchFamily="18" charset="0"/>
              </a:rPr>
              <a:t> </a:t>
            </a:r>
            <a:r>
              <a:rPr lang="fr-CA" sz="2200" dirty="0" smtClean="0">
                <a:latin typeface="+mj-lt"/>
                <a:cs typeface="Times New Roman" pitchFamily="18" charset="0"/>
              </a:rPr>
              <a:t>: « Le </a:t>
            </a:r>
            <a:r>
              <a:rPr lang="fr-CA" sz="2200" i="1" dirty="0" smtClean="0">
                <a:latin typeface="+mj-lt"/>
                <a:cs typeface="Times New Roman" pitchFamily="18" charset="0"/>
              </a:rPr>
              <a:t>Nutrition Assessment </a:t>
            </a:r>
            <a:r>
              <a:rPr lang="fr-CA" sz="2200" dirty="0" smtClean="0">
                <a:latin typeface="+mj-lt"/>
                <a:cs typeface="Times New Roman" pitchFamily="18" charset="0"/>
              </a:rPr>
              <a:t>est la première étape du </a:t>
            </a:r>
            <a:r>
              <a:rPr lang="fr-CA" sz="2200" i="1" dirty="0" smtClean="0">
                <a:latin typeface="+mj-lt"/>
                <a:cs typeface="Times New Roman" pitchFamily="18" charset="0"/>
              </a:rPr>
              <a:t>Nutrition Care Process</a:t>
            </a:r>
            <a:r>
              <a:rPr lang="fr-CA" sz="2200" dirty="0" smtClean="0">
                <a:latin typeface="+mj-lt"/>
                <a:cs typeface="Times New Roman" pitchFamily="18" charset="0"/>
              </a:rPr>
              <a:t>. Son but consiste à obtenir l’information nécessaire pour identifier les problèmes de nutrition. Il est administré à la suite d’une référence et/ou pour dépister des individus ou des groupes ayant des facteurs de risque nutritionnels » (Lacey &amp; Pritchett, 2003, p. 1064).</a:t>
            </a:r>
            <a:endParaRPr lang="fr-CA" sz="2200" dirty="0">
              <a:latin typeface="+mj-lt"/>
              <a:cs typeface="Times New Roman" pitchFamily="18" charset="0"/>
            </a:endParaRPr>
          </a:p>
        </p:txBody>
      </p:sp>
      <p:pic>
        <p:nvPicPr>
          <p:cNvPr id="6" name="Picture 6" descr="http://cdn.mysitemyway.com/etc-mysitemyway/icons/legacy-previews/icons/matte-blue-and-white-square-icons-symbols-shapes/118240-matte-blue-and-white-square-icon-symbols-shapes-power-button.png"/>
          <p:cNvPicPr>
            <a:picLocks noChangeAspect="1" noChangeArrowheads="1"/>
          </p:cNvPicPr>
          <p:nvPr>
            <p:custDataLst>
              <p:tags r:id="rId5"/>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1580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Examiner le texte produit par cet étudiant :</a:t>
            </a:r>
            <a:endParaRPr lang="fr-CA" b="1" dirty="0"/>
          </a:p>
        </p:txBody>
      </p:sp>
      <p:sp>
        <p:nvSpPr>
          <p:cNvPr id="3" name="Espace réservé du contenu 2"/>
          <p:cNvSpPr>
            <a:spLocks noGrp="1"/>
          </p:cNvSpPr>
          <p:nvPr>
            <p:ph idx="1"/>
            <p:custDataLst>
              <p:tags r:id="rId2"/>
            </p:custDataLst>
          </p:nvPr>
        </p:nvSpPr>
        <p:spPr/>
        <p:txBody>
          <a:bodyPr>
            <a:normAutofit/>
          </a:bodyPr>
          <a:lstStyle/>
          <a:p>
            <a:r>
              <a:rPr lang="fr-CA" dirty="0" smtClean="0"/>
              <a:t>Sur la base de sa revue de la littérature, l’étudiante rédige le paragraphe suivant pour son travail. Ce paragraphe représente-t-il une forme de plagiat ?</a:t>
            </a:r>
          </a:p>
          <a:p>
            <a:pPr marL="0" indent="0">
              <a:buNone/>
            </a:pPr>
            <a:endParaRPr lang="fr-CA" dirty="0" smtClean="0"/>
          </a:p>
        </p:txBody>
      </p:sp>
      <p:pic>
        <p:nvPicPr>
          <p:cNvPr id="5"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custDataLst>
              <p:tags r:id="rId4"/>
            </p:custDataLst>
          </p:nvPr>
        </p:nvSpPr>
        <p:spPr>
          <a:xfrm>
            <a:off x="1557908" y="3212976"/>
            <a:ext cx="9433048" cy="2862322"/>
          </a:xfrm>
          <a:prstGeom prst="rect">
            <a:avLst/>
          </a:prstGeom>
        </p:spPr>
        <p:txBody>
          <a:bodyPr wrap="square">
            <a:spAutoFit/>
          </a:bodyPr>
          <a:lstStyle/>
          <a:p>
            <a:pPr lvl="0"/>
            <a:r>
              <a:rPr lang="fr-CA" sz="2000" dirty="0">
                <a:solidFill>
                  <a:prstClr val="black"/>
                </a:solidFill>
                <a:latin typeface="Segoe Print" panose="02000600000000000000" pitchFamily="2" charset="0"/>
              </a:rPr>
              <a:t>Dans ce document, </a:t>
            </a:r>
            <a:r>
              <a:rPr lang="fr-CA" sz="2000" dirty="0" smtClean="0">
                <a:solidFill>
                  <a:prstClr val="black"/>
                </a:solidFill>
                <a:latin typeface="Segoe Print" panose="02000600000000000000" pitchFamily="2" charset="0"/>
              </a:rPr>
              <a:t>j’étudierai l’utilité </a:t>
            </a:r>
            <a:r>
              <a:rPr lang="fr-CA" sz="2000" dirty="0">
                <a:solidFill>
                  <a:prstClr val="black"/>
                </a:solidFill>
                <a:latin typeface="Segoe Print" panose="02000600000000000000" pitchFamily="2" charset="0"/>
              </a:rPr>
              <a:t>des programmes de formation </a:t>
            </a:r>
            <a:r>
              <a:rPr lang="fr-CA" sz="2000" dirty="0" smtClean="0">
                <a:solidFill>
                  <a:prstClr val="black"/>
                </a:solidFill>
                <a:latin typeface="Segoe Print" panose="02000600000000000000" pitchFamily="2" charset="0"/>
              </a:rPr>
              <a:t>en nutrition </a:t>
            </a:r>
            <a:r>
              <a:rPr lang="fr-CA" sz="2000" dirty="0">
                <a:solidFill>
                  <a:prstClr val="black"/>
                </a:solidFill>
                <a:latin typeface="Segoe Print" panose="02000600000000000000" pitchFamily="2" charset="0"/>
              </a:rPr>
              <a:t>pour les psychologues travaillant auprès d’enfants atteints du VIH. Ces types de programmes </a:t>
            </a:r>
            <a:r>
              <a:rPr lang="fr-CA" sz="2000" dirty="0" smtClean="0">
                <a:solidFill>
                  <a:prstClr val="black"/>
                </a:solidFill>
                <a:latin typeface="Segoe Print" panose="02000600000000000000" pitchFamily="2" charset="0"/>
              </a:rPr>
              <a:t>de formation peuvent </a:t>
            </a:r>
            <a:r>
              <a:rPr lang="fr-CA" sz="2000" dirty="0">
                <a:solidFill>
                  <a:prstClr val="black"/>
                </a:solidFill>
                <a:latin typeface="Segoe Print" panose="02000600000000000000" pitchFamily="2" charset="0"/>
              </a:rPr>
              <a:t>être nécessaires pour aider les professionnels de la santé à </a:t>
            </a:r>
            <a:r>
              <a:rPr lang="fr-CA" sz="2000" dirty="0" smtClean="0">
                <a:solidFill>
                  <a:prstClr val="black"/>
                </a:solidFill>
                <a:latin typeface="Segoe Print" panose="02000600000000000000" pitchFamily="2" charset="0"/>
              </a:rPr>
              <a:t>se tenir au </a:t>
            </a:r>
            <a:r>
              <a:rPr lang="fr-CA" sz="2000" dirty="0">
                <a:solidFill>
                  <a:prstClr val="black"/>
                </a:solidFill>
                <a:latin typeface="Segoe Print" panose="02000600000000000000" pitchFamily="2" charset="0"/>
              </a:rPr>
              <a:t>courant des nombreux problèmes nutritionnels associés au VIH. Plus particulièrement, je </a:t>
            </a:r>
            <a:r>
              <a:rPr lang="fr-CA" sz="2000" dirty="0" smtClean="0">
                <a:solidFill>
                  <a:prstClr val="black"/>
                </a:solidFill>
                <a:latin typeface="Segoe Print" panose="02000600000000000000" pitchFamily="2" charset="0"/>
              </a:rPr>
              <a:t>suis intéressée à savoir dans </a:t>
            </a:r>
            <a:r>
              <a:rPr lang="fr-CA" sz="2000" dirty="0">
                <a:solidFill>
                  <a:prstClr val="black"/>
                </a:solidFill>
                <a:latin typeface="Segoe Print" panose="02000600000000000000" pitchFamily="2" charset="0"/>
              </a:rPr>
              <a:t>quelle mesure les psychologues </a:t>
            </a:r>
            <a:r>
              <a:rPr lang="fr-CA" sz="2000" dirty="0" smtClean="0">
                <a:solidFill>
                  <a:prstClr val="black"/>
                </a:solidFill>
                <a:latin typeface="Segoe Print" panose="02000600000000000000" pitchFamily="2" charset="0"/>
              </a:rPr>
              <a:t>évaluent la </a:t>
            </a:r>
            <a:r>
              <a:rPr lang="fr-CA" sz="2000" dirty="0">
                <a:solidFill>
                  <a:prstClr val="black"/>
                </a:solidFill>
                <a:latin typeface="Segoe Print" panose="02000600000000000000" pitchFamily="2" charset="0"/>
              </a:rPr>
              <a:t>nutrition. </a:t>
            </a:r>
            <a:r>
              <a:rPr lang="fr-CA" sz="2000" dirty="0" smtClean="0">
                <a:solidFill>
                  <a:prstClr val="black"/>
                </a:solidFill>
                <a:latin typeface="Segoe Print" panose="02000600000000000000" pitchFamily="2" charset="0"/>
              </a:rPr>
              <a:t>L’évaluation de la nutrition peut </a:t>
            </a:r>
            <a:r>
              <a:rPr lang="fr-CA" sz="2000" dirty="0">
                <a:solidFill>
                  <a:prstClr val="black"/>
                </a:solidFill>
                <a:latin typeface="Segoe Print" panose="02000600000000000000" pitchFamily="2" charset="0"/>
              </a:rPr>
              <a:t>être particulièrement </a:t>
            </a:r>
            <a:r>
              <a:rPr lang="fr-CA" sz="2000" dirty="0" smtClean="0">
                <a:solidFill>
                  <a:prstClr val="black"/>
                </a:solidFill>
                <a:latin typeface="Segoe Print" panose="02000600000000000000" pitchFamily="2" charset="0"/>
              </a:rPr>
              <a:t>utile </a:t>
            </a:r>
            <a:r>
              <a:rPr lang="fr-CA" sz="2000" dirty="0">
                <a:solidFill>
                  <a:prstClr val="black"/>
                </a:solidFill>
                <a:latin typeface="Segoe Print" panose="02000600000000000000" pitchFamily="2" charset="0"/>
              </a:rPr>
              <a:t>pour identifier les individus qui sont à risque de </a:t>
            </a:r>
            <a:r>
              <a:rPr lang="fr-CA" sz="2000" dirty="0" smtClean="0">
                <a:solidFill>
                  <a:prstClr val="black"/>
                </a:solidFill>
                <a:latin typeface="Segoe Print" panose="02000600000000000000" pitchFamily="2" charset="0"/>
              </a:rPr>
              <a:t>présenter des </a:t>
            </a:r>
            <a:r>
              <a:rPr lang="fr-CA" sz="2000" dirty="0">
                <a:solidFill>
                  <a:prstClr val="black"/>
                </a:solidFill>
                <a:latin typeface="Segoe Print" panose="02000600000000000000" pitchFamily="2" charset="0"/>
              </a:rPr>
              <a:t>déficits nutritionnels. </a:t>
            </a:r>
          </a:p>
        </p:txBody>
      </p:sp>
    </p:spTree>
    <p:extLst>
      <p:ext uri="{BB962C8B-B14F-4D97-AF65-F5344CB8AC3E}">
        <p14:creationId xmlns:p14="http://schemas.microsoft.com/office/powerpoint/2010/main" val="2104149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C’est du plagiat !</a:t>
            </a:r>
            <a:endParaRPr lang="fr-CA" b="1" dirty="0"/>
          </a:p>
        </p:txBody>
      </p:sp>
      <p:sp>
        <p:nvSpPr>
          <p:cNvPr id="5" name="TextBox 8"/>
          <p:cNvSpPr txBox="1">
            <a:spLocks noChangeArrowheads="1"/>
          </p:cNvSpPr>
          <p:nvPr>
            <p:custDataLst>
              <p:tags r:id="rId2"/>
            </p:custDataLst>
          </p:nvPr>
        </p:nvSpPr>
        <p:spPr bwMode="auto">
          <a:xfrm>
            <a:off x="405780" y="1916832"/>
            <a:ext cx="11448000" cy="1446550"/>
          </a:xfrm>
          <a:prstGeom prst="rect">
            <a:avLst/>
          </a:prstGeom>
          <a:noFill/>
          <a:ln w="9525">
            <a:solidFill>
              <a:schemeClr val="tx1"/>
            </a:solidFill>
            <a:miter lim="800000"/>
            <a:headEnd/>
            <a:tailEnd/>
          </a:ln>
        </p:spPr>
        <p:txBody>
          <a:bodyPr wrap="square">
            <a:spAutoFit/>
          </a:bodyPr>
          <a:lstStyle/>
          <a:p>
            <a:r>
              <a:rPr lang="fr-CA" sz="2200" b="1" dirty="0" smtClean="0">
                <a:latin typeface="+mj-lt"/>
                <a:cs typeface="Times New Roman" panose="02020603050405020304" pitchFamily="18" charset="0"/>
              </a:rPr>
              <a:t>La réponse de l’étudiante est un exemple typique de plagiat involontaire. L’étudiante a formulé ses propres idées, mais il a aussi utilisé des idées et des termes provenant d’autres auteurs. Parce qu’elle ne donne pas le crédit de ces idées à leurs sources, </a:t>
            </a:r>
          </a:p>
          <a:p>
            <a:r>
              <a:rPr lang="fr-CA" sz="2200" b="1" dirty="0" smtClean="0">
                <a:latin typeface="+mj-lt"/>
                <a:cs typeface="Times New Roman" panose="02020603050405020304" pitchFamily="18" charset="0"/>
              </a:rPr>
              <a:t>c’est un exemple de plagiat. </a:t>
            </a:r>
            <a:endParaRPr lang="fr-CA" sz="2200" b="1" dirty="0">
              <a:latin typeface="+mj-lt"/>
              <a:cs typeface="Times New Roman" panose="02020603050405020304" pitchFamily="18" charset="0"/>
            </a:endParaRPr>
          </a:p>
        </p:txBody>
      </p:sp>
      <p:pic>
        <p:nvPicPr>
          <p:cNvPr id="4"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e 5"/>
          <p:cNvGrpSpPr/>
          <p:nvPr>
            <p:custDataLst>
              <p:tags r:id="rId4"/>
            </p:custDataLst>
          </p:nvPr>
        </p:nvGrpSpPr>
        <p:grpSpPr>
          <a:xfrm>
            <a:off x="11134972" y="475731"/>
            <a:ext cx="909718" cy="909718"/>
            <a:chOff x="117748" y="388898"/>
            <a:chExt cx="909718" cy="909718"/>
          </a:xfrm>
        </p:grpSpPr>
        <p:sp>
          <p:nvSpPr>
            <p:cNvPr id="7" name="Ellipse 6"/>
            <p:cNvSpPr/>
            <p:nvPr/>
          </p:nvSpPr>
          <p:spPr>
            <a:xfrm>
              <a:off x="117748" y="388898"/>
              <a:ext cx="909718" cy="909718"/>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Multiplier 7"/>
            <p:cNvSpPr/>
            <p:nvPr/>
          </p:nvSpPr>
          <p:spPr>
            <a:xfrm>
              <a:off x="173990" y="405150"/>
              <a:ext cx="792088" cy="877700"/>
            </a:xfrm>
            <a:prstGeom prst="mathMultiply">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9" name="Rectangle 8"/>
          <p:cNvSpPr/>
          <p:nvPr>
            <p:custDataLst>
              <p:tags r:id="rId5"/>
            </p:custDataLst>
          </p:nvPr>
        </p:nvSpPr>
        <p:spPr>
          <a:xfrm>
            <a:off x="1557908" y="3446998"/>
            <a:ext cx="9433048" cy="2862322"/>
          </a:xfrm>
          <a:prstGeom prst="rect">
            <a:avLst/>
          </a:prstGeom>
        </p:spPr>
        <p:txBody>
          <a:bodyPr wrap="square">
            <a:spAutoFit/>
          </a:bodyPr>
          <a:lstStyle/>
          <a:p>
            <a:pPr lvl="0"/>
            <a:r>
              <a:rPr lang="fr-CA" sz="2000" dirty="0">
                <a:solidFill>
                  <a:prstClr val="black"/>
                </a:solidFill>
                <a:latin typeface="Segoe Print" panose="02000600000000000000" pitchFamily="2" charset="0"/>
              </a:rPr>
              <a:t>Dans ce document, </a:t>
            </a:r>
            <a:r>
              <a:rPr lang="fr-CA" sz="2000" dirty="0" smtClean="0">
                <a:solidFill>
                  <a:prstClr val="black"/>
                </a:solidFill>
                <a:latin typeface="Segoe Print" panose="02000600000000000000" pitchFamily="2" charset="0"/>
              </a:rPr>
              <a:t>j’étudierai l’utilité </a:t>
            </a:r>
            <a:r>
              <a:rPr lang="fr-CA" sz="2000" dirty="0">
                <a:solidFill>
                  <a:prstClr val="black"/>
                </a:solidFill>
                <a:latin typeface="Segoe Print" panose="02000600000000000000" pitchFamily="2" charset="0"/>
              </a:rPr>
              <a:t>des programmes de formation </a:t>
            </a:r>
            <a:r>
              <a:rPr lang="fr-CA" sz="2000" dirty="0" smtClean="0">
                <a:solidFill>
                  <a:prstClr val="black"/>
                </a:solidFill>
                <a:latin typeface="Segoe Print" panose="02000600000000000000" pitchFamily="2" charset="0"/>
              </a:rPr>
              <a:t>en nutrition </a:t>
            </a:r>
            <a:r>
              <a:rPr lang="fr-CA" sz="2000" dirty="0">
                <a:solidFill>
                  <a:prstClr val="black"/>
                </a:solidFill>
                <a:latin typeface="Segoe Print" panose="02000600000000000000" pitchFamily="2" charset="0"/>
              </a:rPr>
              <a:t>pour les psychologues travaillant auprès d’enfants atteints du VIH. Ces types de programmes </a:t>
            </a:r>
            <a:r>
              <a:rPr lang="fr-CA" sz="2000" dirty="0" smtClean="0">
                <a:solidFill>
                  <a:prstClr val="black"/>
                </a:solidFill>
                <a:latin typeface="Segoe Print" panose="02000600000000000000" pitchFamily="2" charset="0"/>
              </a:rPr>
              <a:t>de formation peuvent </a:t>
            </a:r>
            <a:r>
              <a:rPr lang="fr-CA" sz="2000" dirty="0">
                <a:solidFill>
                  <a:prstClr val="black"/>
                </a:solidFill>
                <a:latin typeface="Segoe Print" panose="02000600000000000000" pitchFamily="2" charset="0"/>
              </a:rPr>
              <a:t>être nécessaires pour aider les professionnels de la santé à </a:t>
            </a:r>
            <a:r>
              <a:rPr lang="fr-CA" sz="2000" dirty="0" smtClean="0">
                <a:solidFill>
                  <a:prstClr val="black"/>
                </a:solidFill>
                <a:latin typeface="Segoe Print" panose="02000600000000000000" pitchFamily="2" charset="0"/>
              </a:rPr>
              <a:t>se tenir au </a:t>
            </a:r>
            <a:r>
              <a:rPr lang="fr-CA" sz="2000" dirty="0">
                <a:solidFill>
                  <a:prstClr val="black"/>
                </a:solidFill>
                <a:latin typeface="Segoe Print" panose="02000600000000000000" pitchFamily="2" charset="0"/>
              </a:rPr>
              <a:t>courant des nombreux problèmes nutritionnels associés au VIH. Plus particulièrement, je </a:t>
            </a:r>
            <a:r>
              <a:rPr lang="fr-CA" sz="2000" dirty="0" smtClean="0">
                <a:solidFill>
                  <a:prstClr val="black"/>
                </a:solidFill>
                <a:latin typeface="Segoe Print" panose="02000600000000000000" pitchFamily="2" charset="0"/>
              </a:rPr>
              <a:t>suis intéressée à savoir dans </a:t>
            </a:r>
            <a:r>
              <a:rPr lang="fr-CA" sz="2000" dirty="0">
                <a:solidFill>
                  <a:prstClr val="black"/>
                </a:solidFill>
                <a:latin typeface="Segoe Print" panose="02000600000000000000" pitchFamily="2" charset="0"/>
              </a:rPr>
              <a:t>quelle mesure les psychologues </a:t>
            </a:r>
            <a:r>
              <a:rPr lang="fr-CA" sz="2000" dirty="0" smtClean="0">
                <a:solidFill>
                  <a:prstClr val="black"/>
                </a:solidFill>
                <a:latin typeface="Segoe Print" panose="02000600000000000000" pitchFamily="2" charset="0"/>
              </a:rPr>
              <a:t>évaluent la </a:t>
            </a:r>
            <a:r>
              <a:rPr lang="fr-CA" sz="2000" dirty="0">
                <a:solidFill>
                  <a:prstClr val="black"/>
                </a:solidFill>
                <a:latin typeface="Segoe Print" panose="02000600000000000000" pitchFamily="2" charset="0"/>
              </a:rPr>
              <a:t>nutrition. </a:t>
            </a:r>
            <a:r>
              <a:rPr lang="fr-CA" sz="2000" dirty="0" smtClean="0">
                <a:solidFill>
                  <a:prstClr val="black"/>
                </a:solidFill>
                <a:latin typeface="Segoe Print" panose="02000600000000000000" pitchFamily="2" charset="0"/>
              </a:rPr>
              <a:t>L’évaluation de la nutrition peut </a:t>
            </a:r>
            <a:r>
              <a:rPr lang="fr-CA" sz="2000" dirty="0">
                <a:solidFill>
                  <a:prstClr val="black"/>
                </a:solidFill>
                <a:latin typeface="Segoe Print" panose="02000600000000000000" pitchFamily="2" charset="0"/>
              </a:rPr>
              <a:t>être particulièrement </a:t>
            </a:r>
            <a:r>
              <a:rPr lang="fr-CA" sz="2000" dirty="0" smtClean="0">
                <a:solidFill>
                  <a:prstClr val="black"/>
                </a:solidFill>
                <a:latin typeface="Segoe Print" panose="02000600000000000000" pitchFamily="2" charset="0"/>
              </a:rPr>
              <a:t>utile </a:t>
            </a:r>
            <a:r>
              <a:rPr lang="fr-CA" sz="2000" dirty="0">
                <a:solidFill>
                  <a:prstClr val="black"/>
                </a:solidFill>
                <a:latin typeface="Segoe Print" panose="02000600000000000000" pitchFamily="2" charset="0"/>
              </a:rPr>
              <a:t>pour identifier les individus qui sont à risque de </a:t>
            </a:r>
            <a:r>
              <a:rPr lang="fr-CA" sz="2000" dirty="0" smtClean="0">
                <a:solidFill>
                  <a:prstClr val="black"/>
                </a:solidFill>
                <a:latin typeface="Segoe Print" panose="02000600000000000000" pitchFamily="2" charset="0"/>
              </a:rPr>
              <a:t>présenter des </a:t>
            </a:r>
            <a:r>
              <a:rPr lang="fr-CA" sz="2000" dirty="0">
                <a:solidFill>
                  <a:prstClr val="black"/>
                </a:solidFill>
                <a:latin typeface="Segoe Print" panose="02000600000000000000" pitchFamily="2" charset="0"/>
              </a:rPr>
              <a:t>déficits nutritionnels. </a:t>
            </a:r>
          </a:p>
        </p:txBody>
      </p:sp>
    </p:spTree>
    <p:extLst>
      <p:ext uri="{BB962C8B-B14F-4D97-AF65-F5344CB8AC3E}">
        <p14:creationId xmlns:p14="http://schemas.microsoft.com/office/powerpoint/2010/main" val="1010469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Comment intégrer des sources multiples</a:t>
            </a:r>
            <a:endParaRPr lang="fr-CA" b="1" dirty="0"/>
          </a:p>
        </p:txBody>
      </p:sp>
      <p:sp>
        <p:nvSpPr>
          <p:cNvPr id="3" name="Espace réservé du contenu 2"/>
          <p:cNvSpPr>
            <a:spLocks noGrp="1"/>
          </p:cNvSpPr>
          <p:nvPr>
            <p:ph idx="1"/>
            <p:custDataLst>
              <p:tags r:id="rId2"/>
            </p:custDataLst>
          </p:nvPr>
        </p:nvSpPr>
        <p:spPr>
          <a:xfrm>
            <a:off x="1522876" y="1905000"/>
            <a:ext cx="9684104" cy="4476328"/>
          </a:xfrm>
        </p:spPr>
        <p:txBody>
          <a:bodyPr>
            <a:normAutofit/>
          </a:bodyPr>
          <a:lstStyle/>
          <a:p>
            <a:r>
              <a:rPr lang="fr-CA" dirty="0" smtClean="0"/>
              <a:t>Les étudiants plagient parfois de façon involontaire lorsqu’ils utilisent des informations provenant de plusieurs sources pour développer leurs propres idées, mais qu’ils oublient de citer les sources originales.</a:t>
            </a:r>
          </a:p>
          <a:p>
            <a:r>
              <a:rPr lang="fr-CA" dirty="0" smtClean="0"/>
              <a:t>Éviter ce type de plagiat peut être particulièrement difficile : vous vous souvenez d’une information, mais pas de </a:t>
            </a:r>
            <a:r>
              <a:rPr lang="fr-CA" dirty="0"/>
              <a:t>s</a:t>
            </a:r>
            <a:r>
              <a:rPr lang="fr-CA" dirty="0" smtClean="0"/>
              <a:t>a source, alors vous assumez que ce terme ou cette information fait partie du savoir commun ou vous assumez que c’était votre propre terme ou votre propre idée. </a:t>
            </a:r>
          </a:p>
          <a:p>
            <a:r>
              <a:rPr lang="fr-CA" dirty="0" smtClean="0"/>
              <a:t>Pour éviter la confusion et pour vous protéger du plagiat, </a:t>
            </a:r>
            <a:r>
              <a:rPr lang="fr-CA" b="1" dirty="0" smtClean="0"/>
              <a:t>notez toujours soigneusement les informations nécessaires à la citation </a:t>
            </a:r>
            <a:r>
              <a:rPr lang="fr-CA" dirty="0" smtClean="0"/>
              <a:t>et citez chaque fois que vous utilisez les idées d’autres personnes. </a:t>
            </a:r>
            <a:r>
              <a:rPr lang="fr-CA" b="1" dirty="0" smtClean="0"/>
              <a:t>En cas de doute, revérifiez et citez!</a:t>
            </a:r>
            <a:endParaRPr lang="fr-CA" b="1" dirty="0"/>
          </a:p>
        </p:txBody>
      </p:sp>
      <p:pic>
        <p:nvPicPr>
          <p:cNvPr id="4"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3275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Et maintenant, qu’en pensez-vous ?</a:t>
            </a:r>
            <a:endParaRPr lang="fr-CA" b="1" dirty="0"/>
          </a:p>
        </p:txBody>
      </p:sp>
      <p:pic>
        <p:nvPicPr>
          <p:cNvPr id="4" name="Picture 6" descr="http://cdn.mysitemyway.com/etc-mysitemyway/icons/legacy-previews/icons/matte-blue-and-white-square-icons-symbols-shapes/118240-matte-blue-and-white-square-icon-symbols-shapes-power-button.png"/>
          <p:cNvPicPr>
            <a:picLocks noChangeAspect="1" noChangeArrowheads="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custDataLst>
              <p:tags r:id="rId3"/>
            </p:custDataLst>
          </p:nvPr>
        </p:nvSpPr>
        <p:spPr>
          <a:xfrm>
            <a:off x="1557908" y="1916832"/>
            <a:ext cx="9433048" cy="3170099"/>
          </a:xfrm>
          <a:prstGeom prst="rect">
            <a:avLst/>
          </a:prstGeom>
        </p:spPr>
        <p:txBody>
          <a:bodyPr wrap="square">
            <a:spAutoFit/>
          </a:bodyPr>
          <a:lstStyle/>
          <a:p>
            <a:pPr lvl="0"/>
            <a:r>
              <a:rPr lang="fr-CA" sz="2000" dirty="0">
                <a:solidFill>
                  <a:prstClr val="black"/>
                </a:solidFill>
                <a:latin typeface="Segoe Print" panose="02000600000000000000" pitchFamily="2" charset="0"/>
              </a:rPr>
              <a:t>Dans ce document, </a:t>
            </a:r>
            <a:r>
              <a:rPr lang="fr-CA" sz="2000" dirty="0" smtClean="0">
                <a:solidFill>
                  <a:prstClr val="black"/>
                </a:solidFill>
                <a:latin typeface="Segoe Print" panose="02000600000000000000" pitchFamily="2" charset="0"/>
              </a:rPr>
              <a:t>j’étudierai l’utilité </a:t>
            </a:r>
            <a:r>
              <a:rPr lang="fr-CA" sz="2000" dirty="0">
                <a:solidFill>
                  <a:prstClr val="black"/>
                </a:solidFill>
                <a:latin typeface="Segoe Print" panose="02000600000000000000" pitchFamily="2" charset="0"/>
              </a:rPr>
              <a:t>des programmes de formation </a:t>
            </a:r>
            <a:r>
              <a:rPr lang="fr-CA" sz="2000" dirty="0" smtClean="0">
                <a:solidFill>
                  <a:prstClr val="black"/>
                </a:solidFill>
                <a:latin typeface="Segoe Print" panose="02000600000000000000" pitchFamily="2" charset="0"/>
              </a:rPr>
              <a:t>en nutrition </a:t>
            </a:r>
            <a:r>
              <a:rPr lang="fr-CA" sz="2000" dirty="0">
                <a:solidFill>
                  <a:prstClr val="black"/>
                </a:solidFill>
                <a:latin typeface="Segoe Print" panose="02000600000000000000" pitchFamily="2" charset="0"/>
              </a:rPr>
              <a:t>pour les psychologues travaillant auprès d’enfants atteints du VIH. Ces types de programmes </a:t>
            </a:r>
            <a:r>
              <a:rPr lang="fr-CA" sz="2000" dirty="0" smtClean="0">
                <a:solidFill>
                  <a:prstClr val="black"/>
                </a:solidFill>
                <a:latin typeface="Segoe Print" panose="02000600000000000000" pitchFamily="2" charset="0"/>
              </a:rPr>
              <a:t>de formation peuvent </a:t>
            </a:r>
            <a:r>
              <a:rPr lang="fr-CA" sz="2000" dirty="0">
                <a:solidFill>
                  <a:prstClr val="black"/>
                </a:solidFill>
                <a:latin typeface="Segoe Print" panose="02000600000000000000" pitchFamily="2" charset="0"/>
              </a:rPr>
              <a:t>être nécessaires pour aider les professionnels de la santé à </a:t>
            </a:r>
            <a:r>
              <a:rPr lang="fr-CA" sz="2000" dirty="0" smtClean="0">
                <a:solidFill>
                  <a:prstClr val="black"/>
                </a:solidFill>
                <a:latin typeface="Segoe Print" panose="02000600000000000000" pitchFamily="2" charset="0"/>
              </a:rPr>
              <a:t>se tenir au </a:t>
            </a:r>
            <a:r>
              <a:rPr lang="fr-CA" sz="2000" dirty="0">
                <a:solidFill>
                  <a:prstClr val="black"/>
                </a:solidFill>
                <a:latin typeface="Segoe Print" panose="02000600000000000000" pitchFamily="2" charset="0"/>
              </a:rPr>
              <a:t>courant des nombreux problèmes nutritionnels associés au VIH. Plus particulièrement, je </a:t>
            </a:r>
            <a:r>
              <a:rPr lang="fr-CA" sz="2000" dirty="0" smtClean="0">
                <a:solidFill>
                  <a:prstClr val="black"/>
                </a:solidFill>
                <a:latin typeface="Segoe Print" panose="02000600000000000000" pitchFamily="2" charset="0"/>
              </a:rPr>
              <a:t>suis intéressée à savoir dans </a:t>
            </a:r>
            <a:r>
              <a:rPr lang="fr-CA" sz="2000" dirty="0">
                <a:solidFill>
                  <a:prstClr val="black"/>
                </a:solidFill>
                <a:latin typeface="Segoe Print" panose="02000600000000000000" pitchFamily="2" charset="0"/>
              </a:rPr>
              <a:t>quelle mesure les psychologues </a:t>
            </a:r>
            <a:r>
              <a:rPr lang="fr-CA" sz="2000" dirty="0" smtClean="0">
                <a:solidFill>
                  <a:prstClr val="black"/>
                </a:solidFill>
                <a:latin typeface="Segoe Print" panose="02000600000000000000" pitchFamily="2" charset="0"/>
              </a:rPr>
              <a:t>évaluent la </a:t>
            </a:r>
            <a:r>
              <a:rPr lang="fr-CA" sz="2000" dirty="0">
                <a:solidFill>
                  <a:prstClr val="black"/>
                </a:solidFill>
                <a:latin typeface="Segoe Print" panose="02000600000000000000" pitchFamily="2" charset="0"/>
              </a:rPr>
              <a:t>nutrition. </a:t>
            </a:r>
            <a:r>
              <a:rPr lang="fr-CA" sz="2000" dirty="0" smtClean="0">
                <a:solidFill>
                  <a:prstClr val="black"/>
                </a:solidFill>
                <a:latin typeface="Segoe Print" panose="02000600000000000000" pitchFamily="2" charset="0"/>
              </a:rPr>
              <a:t>L’évaluation de la nutrition peut </a:t>
            </a:r>
            <a:r>
              <a:rPr lang="fr-CA" sz="2000" dirty="0">
                <a:solidFill>
                  <a:prstClr val="black"/>
                </a:solidFill>
                <a:latin typeface="Segoe Print" panose="02000600000000000000" pitchFamily="2" charset="0"/>
              </a:rPr>
              <a:t>être particulièrement </a:t>
            </a:r>
            <a:r>
              <a:rPr lang="fr-CA" sz="2000" dirty="0" smtClean="0">
                <a:solidFill>
                  <a:prstClr val="black"/>
                </a:solidFill>
                <a:latin typeface="Segoe Print" panose="02000600000000000000" pitchFamily="2" charset="0"/>
              </a:rPr>
              <a:t>utile </a:t>
            </a:r>
            <a:r>
              <a:rPr lang="fr-CA" sz="2000" dirty="0">
                <a:solidFill>
                  <a:prstClr val="black"/>
                </a:solidFill>
                <a:latin typeface="Segoe Print" panose="02000600000000000000" pitchFamily="2" charset="0"/>
              </a:rPr>
              <a:t>pour identifier les individus qui sont à risque de </a:t>
            </a:r>
            <a:r>
              <a:rPr lang="fr-CA" sz="2000" dirty="0" smtClean="0">
                <a:solidFill>
                  <a:prstClr val="black"/>
                </a:solidFill>
                <a:latin typeface="Segoe Print" panose="02000600000000000000" pitchFamily="2" charset="0"/>
              </a:rPr>
              <a:t>présenter des </a:t>
            </a:r>
            <a:r>
              <a:rPr lang="fr-CA" sz="2000" dirty="0">
                <a:solidFill>
                  <a:prstClr val="black"/>
                </a:solidFill>
                <a:latin typeface="Segoe Print" panose="02000600000000000000" pitchFamily="2" charset="0"/>
              </a:rPr>
              <a:t>déficits </a:t>
            </a:r>
            <a:r>
              <a:rPr lang="fr-CA" sz="2000" dirty="0" smtClean="0">
                <a:solidFill>
                  <a:prstClr val="black"/>
                </a:solidFill>
                <a:latin typeface="Segoe Print" panose="02000600000000000000" pitchFamily="2" charset="0"/>
              </a:rPr>
              <a:t>nutritionnels </a:t>
            </a:r>
            <a:r>
              <a:rPr lang="en-US" sz="2000" dirty="0">
                <a:latin typeface="Segoe Print" panose="02000600000000000000" pitchFamily="2" charset="0"/>
              </a:rPr>
              <a:t>(Lacey &amp; Pritchett, 2003; </a:t>
            </a:r>
            <a:r>
              <a:rPr lang="en-US" sz="2000" dirty="0" err="1">
                <a:latin typeface="Segoe Print" panose="02000600000000000000" pitchFamily="2" charset="0"/>
              </a:rPr>
              <a:t>Rothpletz</a:t>
            </a:r>
            <a:r>
              <a:rPr lang="en-US" sz="2000" dirty="0">
                <a:latin typeface="Segoe Print" panose="02000600000000000000" pitchFamily="2" charset="0"/>
              </a:rPr>
              <a:t>-Puglia, 2007</a:t>
            </a:r>
            <a:r>
              <a:rPr lang="en-US" sz="2000" dirty="0" smtClean="0">
                <a:latin typeface="Segoe Print" panose="02000600000000000000" pitchFamily="2" charset="0"/>
              </a:rPr>
              <a:t>)</a:t>
            </a:r>
            <a:r>
              <a:rPr lang="fr-CA" sz="2000" dirty="0" smtClean="0">
                <a:solidFill>
                  <a:prstClr val="black"/>
                </a:solidFill>
                <a:latin typeface="Segoe Print" panose="02000600000000000000" pitchFamily="2" charset="0"/>
              </a:rPr>
              <a:t>. </a:t>
            </a:r>
            <a:endParaRPr lang="fr-CA" sz="2000" dirty="0">
              <a:solidFill>
                <a:prstClr val="black"/>
              </a:solidFill>
              <a:latin typeface="Segoe Print" panose="02000600000000000000" pitchFamily="2" charset="0"/>
            </a:endParaRPr>
          </a:p>
        </p:txBody>
      </p:sp>
    </p:spTree>
    <p:extLst>
      <p:ext uri="{BB962C8B-B14F-4D97-AF65-F5344CB8AC3E}">
        <p14:creationId xmlns:p14="http://schemas.microsoft.com/office/powerpoint/2010/main" val="2335871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C’est toujours du plagiat !</a:t>
            </a:r>
            <a:endParaRPr lang="fr-CA" b="1" dirty="0"/>
          </a:p>
        </p:txBody>
      </p:sp>
      <p:sp>
        <p:nvSpPr>
          <p:cNvPr id="4" name="TextBox 8"/>
          <p:cNvSpPr txBox="1">
            <a:spLocks noChangeArrowheads="1"/>
          </p:cNvSpPr>
          <p:nvPr>
            <p:custDataLst>
              <p:tags r:id="rId2"/>
            </p:custDataLst>
          </p:nvPr>
        </p:nvSpPr>
        <p:spPr bwMode="auto">
          <a:xfrm>
            <a:off x="405780" y="1772816"/>
            <a:ext cx="11448000" cy="1200329"/>
          </a:xfrm>
          <a:prstGeom prst="rect">
            <a:avLst/>
          </a:prstGeom>
          <a:noFill/>
          <a:ln w="9525">
            <a:solidFill>
              <a:schemeClr val="tx1"/>
            </a:solidFill>
            <a:miter lim="800000"/>
            <a:headEnd/>
            <a:tailEnd/>
          </a:ln>
        </p:spPr>
        <p:txBody>
          <a:bodyPr wrap="square">
            <a:spAutoFit/>
          </a:bodyPr>
          <a:lstStyle/>
          <a:p>
            <a:r>
              <a:rPr lang="fr-CA" sz="2400" b="1" dirty="0" smtClean="0">
                <a:latin typeface="+mj-lt"/>
                <a:cs typeface="Times New Roman" panose="02020603050405020304" pitchFamily="18" charset="0"/>
              </a:rPr>
              <a:t>L’étudiante </a:t>
            </a:r>
            <a:r>
              <a:rPr lang="fr-CA" sz="2400" b="1" dirty="0" smtClean="0">
                <a:solidFill>
                  <a:schemeClr val="accent1"/>
                </a:solidFill>
                <a:latin typeface="+mj-lt"/>
                <a:cs typeface="Times New Roman" panose="02020603050405020304" pitchFamily="18" charset="0"/>
              </a:rPr>
              <a:t>cite ses sources</a:t>
            </a:r>
            <a:r>
              <a:rPr lang="fr-CA" sz="2400" b="1" dirty="0" smtClean="0">
                <a:latin typeface="+mj-lt"/>
                <a:cs typeface="Times New Roman" panose="02020603050405020304" pitchFamily="18" charset="0"/>
              </a:rPr>
              <a:t>, mais il n’est toujours pas possible de déterminer quelles idées lui appartiennent et quelles idées sont basées sur des sources extérieures. Ainsi, c’est toujours un exemple de plagiat. </a:t>
            </a:r>
            <a:endParaRPr lang="fr-CA" sz="2000" b="1" dirty="0" smtClean="0">
              <a:latin typeface="+mj-lt"/>
              <a:cs typeface="Times New Roman" panose="02020603050405020304" pitchFamily="18" charset="0"/>
            </a:endParaRPr>
          </a:p>
        </p:txBody>
      </p:sp>
      <p:pic>
        <p:nvPicPr>
          <p:cNvPr id="5"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e 5"/>
          <p:cNvGrpSpPr/>
          <p:nvPr>
            <p:custDataLst>
              <p:tags r:id="rId4"/>
            </p:custDataLst>
          </p:nvPr>
        </p:nvGrpSpPr>
        <p:grpSpPr>
          <a:xfrm>
            <a:off x="11134972" y="475731"/>
            <a:ext cx="909718" cy="909718"/>
            <a:chOff x="117748" y="388898"/>
            <a:chExt cx="909718" cy="909718"/>
          </a:xfrm>
        </p:grpSpPr>
        <p:sp>
          <p:nvSpPr>
            <p:cNvPr id="7" name="Ellipse 6"/>
            <p:cNvSpPr/>
            <p:nvPr/>
          </p:nvSpPr>
          <p:spPr>
            <a:xfrm>
              <a:off x="117748" y="388898"/>
              <a:ext cx="909718" cy="909718"/>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Multiplier 7"/>
            <p:cNvSpPr/>
            <p:nvPr/>
          </p:nvSpPr>
          <p:spPr>
            <a:xfrm>
              <a:off x="173990" y="405150"/>
              <a:ext cx="792088" cy="877700"/>
            </a:xfrm>
            <a:prstGeom prst="mathMultiply">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10" name="Rectangle 9"/>
          <p:cNvSpPr/>
          <p:nvPr>
            <p:custDataLst>
              <p:tags r:id="rId5"/>
            </p:custDataLst>
          </p:nvPr>
        </p:nvSpPr>
        <p:spPr>
          <a:xfrm>
            <a:off x="1557908" y="3068960"/>
            <a:ext cx="9433048" cy="3170099"/>
          </a:xfrm>
          <a:prstGeom prst="rect">
            <a:avLst/>
          </a:prstGeom>
        </p:spPr>
        <p:txBody>
          <a:bodyPr wrap="square">
            <a:spAutoFit/>
          </a:bodyPr>
          <a:lstStyle/>
          <a:p>
            <a:pPr lvl="0" algn="just"/>
            <a:r>
              <a:rPr lang="fr-CA" sz="2000" dirty="0">
                <a:solidFill>
                  <a:prstClr val="black"/>
                </a:solidFill>
                <a:latin typeface="Segoe Print" panose="02000600000000000000" pitchFamily="2" charset="0"/>
              </a:rPr>
              <a:t>Dans ce document, </a:t>
            </a:r>
            <a:r>
              <a:rPr lang="fr-CA" sz="2000" dirty="0" smtClean="0">
                <a:solidFill>
                  <a:prstClr val="black"/>
                </a:solidFill>
                <a:latin typeface="Segoe Print" panose="02000600000000000000" pitchFamily="2" charset="0"/>
              </a:rPr>
              <a:t>j’étudierai l’utilité </a:t>
            </a:r>
            <a:r>
              <a:rPr lang="fr-CA" sz="2000" dirty="0">
                <a:solidFill>
                  <a:prstClr val="black"/>
                </a:solidFill>
                <a:latin typeface="Segoe Print" panose="02000600000000000000" pitchFamily="2" charset="0"/>
              </a:rPr>
              <a:t>des programmes de formation </a:t>
            </a:r>
            <a:r>
              <a:rPr lang="fr-CA" sz="2000" dirty="0" smtClean="0">
                <a:solidFill>
                  <a:prstClr val="black"/>
                </a:solidFill>
                <a:latin typeface="Segoe Print" panose="02000600000000000000" pitchFamily="2" charset="0"/>
              </a:rPr>
              <a:t>en nutrition </a:t>
            </a:r>
            <a:r>
              <a:rPr lang="fr-CA" sz="2000" dirty="0">
                <a:solidFill>
                  <a:prstClr val="black"/>
                </a:solidFill>
                <a:latin typeface="Segoe Print" panose="02000600000000000000" pitchFamily="2" charset="0"/>
              </a:rPr>
              <a:t>pour les psychologues travaillant auprès d’enfants atteints du VIH. Ces types de programmes </a:t>
            </a:r>
            <a:r>
              <a:rPr lang="fr-CA" sz="2000" dirty="0" smtClean="0">
                <a:solidFill>
                  <a:prstClr val="black"/>
                </a:solidFill>
                <a:latin typeface="Segoe Print" panose="02000600000000000000" pitchFamily="2" charset="0"/>
              </a:rPr>
              <a:t>de formation peuvent </a:t>
            </a:r>
            <a:r>
              <a:rPr lang="fr-CA" sz="2000" dirty="0">
                <a:solidFill>
                  <a:prstClr val="black"/>
                </a:solidFill>
                <a:latin typeface="Segoe Print" panose="02000600000000000000" pitchFamily="2" charset="0"/>
              </a:rPr>
              <a:t>être nécessaires pour aider les professionnels de la santé à </a:t>
            </a:r>
            <a:r>
              <a:rPr lang="fr-CA" sz="2000" dirty="0" smtClean="0">
                <a:solidFill>
                  <a:prstClr val="black"/>
                </a:solidFill>
                <a:latin typeface="Segoe Print" panose="02000600000000000000" pitchFamily="2" charset="0"/>
              </a:rPr>
              <a:t>se tenir au </a:t>
            </a:r>
            <a:r>
              <a:rPr lang="fr-CA" sz="2000" dirty="0">
                <a:solidFill>
                  <a:prstClr val="black"/>
                </a:solidFill>
                <a:latin typeface="Segoe Print" panose="02000600000000000000" pitchFamily="2" charset="0"/>
              </a:rPr>
              <a:t>courant des nombreux problèmes nutritionnels associés au VIH. Plus particulièrement, je </a:t>
            </a:r>
            <a:r>
              <a:rPr lang="fr-CA" sz="2000" dirty="0" smtClean="0">
                <a:solidFill>
                  <a:prstClr val="black"/>
                </a:solidFill>
                <a:latin typeface="Segoe Print" panose="02000600000000000000" pitchFamily="2" charset="0"/>
              </a:rPr>
              <a:t>suis intéressée à savoir dans </a:t>
            </a:r>
            <a:r>
              <a:rPr lang="fr-CA" sz="2000" dirty="0">
                <a:solidFill>
                  <a:prstClr val="black"/>
                </a:solidFill>
                <a:latin typeface="Segoe Print" panose="02000600000000000000" pitchFamily="2" charset="0"/>
              </a:rPr>
              <a:t>quelle mesure les psychologues </a:t>
            </a:r>
            <a:r>
              <a:rPr lang="fr-CA" sz="2000" dirty="0" smtClean="0">
                <a:solidFill>
                  <a:prstClr val="black"/>
                </a:solidFill>
                <a:latin typeface="Segoe Print" panose="02000600000000000000" pitchFamily="2" charset="0"/>
              </a:rPr>
              <a:t>évaluent la </a:t>
            </a:r>
            <a:r>
              <a:rPr lang="fr-CA" sz="2000" dirty="0">
                <a:solidFill>
                  <a:prstClr val="black"/>
                </a:solidFill>
                <a:latin typeface="Segoe Print" panose="02000600000000000000" pitchFamily="2" charset="0"/>
              </a:rPr>
              <a:t>nutrition. </a:t>
            </a:r>
            <a:r>
              <a:rPr lang="fr-CA" sz="2000" dirty="0" smtClean="0">
                <a:solidFill>
                  <a:prstClr val="black"/>
                </a:solidFill>
                <a:latin typeface="Segoe Print" panose="02000600000000000000" pitchFamily="2" charset="0"/>
              </a:rPr>
              <a:t>L’évaluation de la nutrition peut </a:t>
            </a:r>
            <a:r>
              <a:rPr lang="fr-CA" sz="2000" dirty="0">
                <a:solidFill>
                  <a:prstClr val="black"/>
                </a:solidFill>
                <a:latin typeface="Segoe Print" panose="02000600000000000000" pitchFamily="2" charset="0"/>
              </a:rPr>
              <a:t>être particulièrement </a:t>
            </a:r>
            <a:r>
              <a:rPr lang="fr-CA" sz="2000" dirty="0" smtClean="0">
                <a:solidFill>
                  <a:prstClr val="black"/>
                </a:solidFill>
                <a:latin typeface="Segoe Print" panose="02000600000000000000" pitchFamily="2" charset="0"/>
              </a:rPr>
              <a:t>utile </a:t>
            </a:r>
            <a:r>
              <a:rPr lang="fr-CA" sz="2000" dirty="0">
                <a:solidFill>
                  <a:prstClr val="black"/>
                </a:solidFill>
                <a:latin typeface="Segoe Print" panose="02000600000000000000" pitchFamily="2" charset="0"/>
              </a:rPr>
              <a:t>pour identifier les individus qui sont à risque de </a:t>
            </a:r>
            <a:r>
              <a:rPr lang="fr-CA" sz="2000" dirty="0" smtClean="0">
                <a:solidFill>
                  <a:prstClr val="black"/>
                </a:solidFill>
                <a:latin typeface="Segoe Print" panose="02000600000000000000" pitchFamily="2" charset="0"/>
              </a:rPr>
              <a:t>présenter des </a:t>
            </a:r>
            <a:r>
              <a:rPr lang="fr-CA" sz="2000" dirty="0">
                <a:solidFill>
                  <a:prstClr val="black"/>
                </a:solidFill>
                <a:latin typeface="Segoe Print" panose="02000600000000000000" pitchFamily="2" charset="0"/>
              </a:rPr>
              <a:t>déficits </a:t>
            </a:r>
            <a:r>
              <a:rPr lang="fr-CA" sz="2000" dirty="0" smtClean="0">
                <a:solidFill>
                  <a:prstClr val="black"/>
                </a:solidFill>
                <a:latin typeface="Segoe Print" panose="02000600000000000000" pitchFamily="2" charset="0"/>
              </a:rPr>
              <a:t>nutritionnels </a:t>
            </a:r>
            <a:r>
              <a:rPr lang="en-US" sz="2000" dirty="0">
                <a:solidFill>
                  <a:schemeClr val="accent1"/>
                </a:solidFill>
                <a:latin typeface="Segoe Print" panose="02000600000000000000" pitchFamily="2" charset="0"/>
              </a:rPr>
              <a:t>(Lacey &amp; Pritchett, 2003; </a:t>
            </a:r>
            <a:r>
              <a:rPr lang="en-US" sz="2000" dirty="0" err="1">
                <a:solidFill>
                  <a:schemeClr val="accent1"/>
                </a:solidFill>
                <a:latin typeface="Segoe Print" panose="02000600000000000000" pitchFamily="2" charset="0"/>
              </a:rPr>
              <a:t>Rothpletz</a:t>
            </a:r>
            <a:r>
              <a:rPr lang="en-US" sz="2000" dirty="0">
                <a:solidFill>
                  <a:schemeClr val="accent1"/>
                </a:solidFill>
                <a:latin typeface="Segoe Print" panose="02000600000000000000" pitchFamily="2" charset="0"/>
              </a:rPr>
              <a:t>-Puglia, 2007</a:t>
            </a:r>
            <a:r>
              <a:rPr lang="en-US" sz="2000" dirty="0" smtClean="0">
                <a:solidFill>
                  <a:schemeClr val="accent1"/>
                </a:solidFill>
                <a:latin typeface="Segoe Print" panose="02000600000000000000" pitchFamily="2" charset="0"/>
              </a:rPr>
              <a:t>)</a:t>
            </a:r>
            <a:r>
              <a:rPr lang="fr-CA" sz="2000" dirty="0" smtClean="0">
                <a:solidFill>
                  <a:prstClr val="black"/>
                </a:solidFill>
                <a:latin typeface="Segoe Print" panose="02000600000000000000" pitchFamily="2" charset="0"/>
              </a:rPr>
              <a:t>. </a:t>
            </a:r>
            <a:endParaRPr lang="fr-CA" sz="2000" dirty="0">
              <a:solidFill>
                <a:prstClr val="black"/>
              </a:solidFill>
              <a:latin typeface="Segoe Print" panose="02000600000000000000" pitchFamily="2" charset="0"/>
            </a:endParaRPr>
          </a:p>
        </p:txBody>
      </p:sp>
    </p:spTree>
    <p:extLst>
      <p:ext uri="{BB962C8B-B14F-4D97-AF65-F5344CB8AC3E}">
        <p14:creationId xmlns:p14="http://schemas.microsoft.com/office/powerpoint/2010/main" val="2517616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solidFill>
                  <a:srgbClr val="0F6FC6"/>
                </a:solidFill>
              </a:rPr>
              <a:t>Et maintenant, qu’en pensez-vous ?</a:t>
            </a:r>
            <a:endParaRPr lang="fr-CA" b="1" dirty="0"/>
          </a:p>
        </p:txBody>
      </p:sp>
      <p:pic>
        <p:nvPicPr>
          <p:cNvPr id="5" name="Picture 6" descr="http://cdn.mysitemyway.com/etc-mysitemyway/icons/legacy-previews/icons/matte-blue-and-white-square-icons-symbols-shapes/118240-matte-blue-and-white-square-icon-symbols-shapes-power-button.png"/>
          <p:cNvPicPr>
            <a:picLocks noChangeAspect="1" noChangeArrowheads="1"/>
          </p:cNvPicPr>
          <p:nvPr>
            <p:custDataLst>
              <p:tags r:id="rId2"/>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custDataLst>
              <p:tags r:id="rId3"/>
            </p:custDataLst>
          </p:nvPr>
        </p:nvSpPr>
        <p:spPr>
          <a:xfrm>
            <a:off x="1557908" y="1916832"/>
            <a:ext cx="9433048" cy="3170099"/>
          </a:xfrm>
          <a:prstGeom prst="rect">
            <a:avLst/>
          </a:prstGeom>
        </p:spPr>
        <p:txBody>
          <a:bodyPr wrap="square">
            <a:spAutoFit/>
          </a:bodyPr>
          <a:lstStyle/>
          <a:p>
            <a:pPr lvl="0"/>
            <a:r>
              <a:rPr lang="fr-CA" sz="2000" dirty="0">
                <a:solidFill>
                  <a:prstClr val="black"/>
                </a:solidFill>
                <a:latin typeface="Segoe Print" panose="02000600000000000000" pitchFamily="2" charset="0"/>
              </a:rPr>
              <a:t>Dans ce document, </a:t>
            </a:r>
            <a:r>
              <a:rPr lang="fr-CA" sz="2000" dirty="0" smtClean="0">
                <a:solidFill>
                  <a:prstClr val="black"/>
                </a:solidFill>
                <a:latin typeface="Segoe Print" panose="02000600000000000000" pitchFamily="2" charset="0"/>
              </a:rPr>
              <a:t>j’étudierai l’utilité </a:t>
            </a:r>
            <a:r>
              <a:rPr lang="fr-CA" sz="2000" dirty="0">
                <a:solidFill>
                  <a:prstClr val="black"/>
                </a:solidFill>
                <a:latin typeface="Segoe Print" panose="02000600000000000000" pitchFamily="2" charset="0"/>
              </a:rPr>
              <a:t>des programmes de formation </a:t>
            </a:r>
            <a:r>
              <a:rPr lang="fr-CA" sz="2000" dirty="0" smtClean="0">
                <a:solidFill>
                  <a:prstClr val="black"/>
                </a:solidFill>
                <a:latin typeface="Segoe Print" panose="02000600000000000000" pitchFamily="2" charset="0"/>
              </a:rPr>
              <a:t>en nutrition </a:t>
            </a:r>
            <a:r>
              <a:rPr lang="fr-CA" sz="2000" dirty="0">
                <a:solidFill>
                  <a:prstClr val="black"/>
                </a:solidFill>
                <a:latin typeface="Segoe Print" panose="02000600000000000000" pitchFamily="2" charset="0"/>
              </a:rPr>
              <a:t>pour les psychologues travaillant auprès d’enfants atteints du VIH. </a:t>
            </a:r>
            <a:r>
              <a:rPr lang="fr-CA" sz="2000" dirty="0" smtClean="0">
                <a:solidFill>
                  <a:prstClr val="black"/>
                </a:solidFill>
                <a:latin typeface="Segoe Print" panose="02000600000000000000" pitchFamily="2" charset="0"/>
              </a:rPr>
              <a:t>Selon </a:t>
            </a:r>
            <a:r>
              <a:rPr lang="en-US" sz="2000" kern="0" dirty="0" err="1" smtClean="0">
                <a:solidFill>
                  <a:srgbClr val="000000"/>
                </a:solidFill>
                <a:latin typeface="Segoe Print" panose="02000600000000000000" pitchFamily="2" charset="0"/>
                <a:cs typeface="Times New Roman" panose="02020603050405020304" pitchFamily="18" charset="0"/>
              </a:rPr>
              <a:t>Rothpletz</a:t>
            </a:r>
            <a:r>
              <a:rPr lang="en-US" sz="2000" kern="0" dirty="0" smtClean="0">
                <a:solidFill>
                  <a:srgbClr val="000000"/>
                </a:solidFill>
                <a:latin typeface="Segoe Print" panose="02000600000000000000" pitchFamily="2" charset="0"/>
                <a:cs typeface="Times New Roman" panose="02020603050405020304" pitchFamily="18" charset="0"/>
              </a:rPr>
              <a:t>-Puglia </a:t>
            </a:r>
            <a:r>
              <a:rPr lang="en-US" sz="2000" kern="0" dirty="0">
                <a:solidFill>
                  <a:srgbClr val="000000"/>
                </a:solidFill>
                <a:latin typeface="Segoe Print" panose="02000600000000000000" pitchFamily="2" charset="0"/>
                <a:cs typeface="Times New Roman" panose="02020603050405020304" pitchFamily="18" charset="0"/>
              </a:rPr>
              <a:t>(</a:t>
            </a:r>
            <a:r>
              <a:rPr lang="en-US" sz="2000" kern="0" dirty="0" smtClean="0">
                <a:solidFill>
                  <a:srgbClr val="000000"/>
                </a:solidFill>
                <a:latin typeface="Segoe Print" panose="02000600000000000000" pitchFamily="2" charset="0"/>
                <a:cs typeface="Times New Roman" panose="02020603050405020304" pitchFamily="18" charset="0"/>
              </a:rPr>
              <a:t>2007), </a:t>
            </a:r>
            <a:r>
              <a:rPr lang="en-US" sz="2000" kern="0" dirty="0" err="1" smtClean="0">
                <a:solidFill>
                  <a:srgbClr val="000000"/>
                </a:solidFill>
                <a:latin typeface="Segoe Print" panose="02000600000000000000" pitchFamily="2" charset="0"/>
                <a:cs typeface="Times New Roman" panose="02020603050405020304" pitchFamily="18" charset="0"/>
              </a:rPr>
              <a:t>ces</a:t>
            </a:r>
            <a:r>
              <a:rPr lang="en-US" sz="2000" kern="0" dirty="0" smtClean="0">
                <a:solidFill>
                  <a:srgbClr val="000000"/>
                </a:solidFill>
                <a:latin typeface="Segoe Print" panose="02000600000000000000" pitchFamily="2" charset="0"/>
                <a:cs typeface="Times New Roman" panose="02020603050405020304" pitchFamily="18" charset="0"/>
              </a:rPr>
              <a:t> </a:t>
            </a:r>
            <a:r>
              <a:rPr lang="fr-CA" sz="2000" dirty="0" smtClean="0">
                <a:solidFill>
                  <a:prstClr val="black"/>
                </a:solidFill>
                <a:latin typeface="Segoe Print" panose="02000600000000000000" pitchFamily="2" charset="0"/>
              </a:rPr>
              <a:t>types </a:t>
            </a:r>
            <a:r>
              <a:rPr lang="fr-CA" sz="2000" dirty="0">
                <a:solidFill>
                  <a:prstClr val="black"/>
                </a:solidFill>
                <a:latin typeface="Segoe Print" panose="02000600000000000000" pitchFamily="2" charset="0"/>
              </a:rPr>
              <a:t>de programmes </a:t>
            </a:r>
            <a:r>
              <a:rPr lang="fr-CA" sz="2000" dirty="0" smtClean="0">
                <a:solidFill>
                  <a:prstClr val="black"/>
                </a:solidFill>
                <a:latin typeface="Segoe Print" panose="02000600000000000000" pitchFamily="2" charset="0"/>
              </a:rPr>
              <a:t>de formation peuvent </a:t>
            </a:r>
            <a:r>
              <a:rPr lang="fr-CA" sz="2000" dirty="0">
                <a:solidFill>
                  <a:prstClr val="black"/>
                </a:solidFill>
                <a:latin typeface="Segoe Print" panose="02000600000000000000" pitchFamily="2" charset="0"/>
              </a:rPr>
              <a:t>être nécessaires pour aider les professionnels de la santé à </a:t>
            </a:r>
            <a:r>
              <a:rPr lang="fr-CA" sz="2000" dirty="0" smtClean="0">
                <a:solidFill>
                  <a:prstClr val="black"/>
                </a:solidFill>
                <a:latin typeface="Segoe Print" panose="02000600000000000000" pitchFamily="2" charset="0"/>
              </a:rPr>
              <a:t>se tenir au </a:t>
            </a:r>
            <a:r>
              <a:rPr lang="fr-CA" sz="2000" dirty="0">
                <a:solidFill>
                  <a:prstClr val="black"/>
                </a:solidFill>
                <a:latin typeface="Segoe Print" panose="02000600000000000000" pitchFamily="2" charset="0"/>
              </a:rPr>
              <a:t>courant des nombreux problèmes nutritionnels associés au VIH. Plus particulièrement, je </a:t>
            </a:r>
            <a:r>
              <a:rPr lang="fr-CA" sz="2000" dirty="0" smtClean="0">
                <a:solidFill>
                  <a:prstClr val="black"/>
                </a:solidFill>
                <a:latin typeface="Segoe Print" panose="02000600000000000000" pitchFamily="2" charset="0"/>
              </a:rPr>
              <a:t>suis intéressée à savoir dans </a:t>
            </a:r>
            <a:r>
              <a:rPr lang="fr-CA" sz="2000" dirty="0">
                <a:solidFill>
                  <a:prstClr val="black"/>
                </a:solidFill>
                <a:latin typeface="Segoe Print" panose="02000600000000000000" pitchFamily="2" charset="0"/>
              </a:rPr>
              <a:t>quelle mesure les psychologues </a:t>
            </a:r>
            <a:r>
              <a:rPr lang="fr-CA" sz="2000" dirty="0" smtClean="0">
                <a:solidFill>
                  <a:prstClr val="black"/>
                </a:solidFill>
                <a:latin typeface="Segoe Print" panose="02000600000000000000" pitchFamily="2" charset="0"/>
              </a:rPr>
              <a:t>évaluent la </a:t>
            </a:r>
            <a:r>
              <a:rPr lang="fr-CA" sz="2000" dirty="0">
                <a:solidFill>
                  <a:prstClr val="black"/>
                </a:solidFill>
                <a:latin typeface="Segoe Print" panose="02000600000000000000" pitchFamily="2" charset="0"/>
              </a:rPr>
              <a:t>nutrition. </a:t>
            </a:r>
            <a:r>
              <a:rPr lang="fr-CA" sz="2000" dirty="0" smtClean="0">
                <a:solidFill>
                  <a:prstClr val="black"/>
                </a:solidFill>
                <a:latin typeface="Segoe Print" panose="02000600000000000000" pitchFamily="2" charset="0"/>
              </a:rPr>
              <a:t>Lacey et Pritchett (2003) affirment que l’évaluation de la nutrition peut </a:t>
            </a:r>
            <a:r>
              <a:rPr lang="fr-CA" sz="2000" dirty="0">
                <a:solidFill>
                  <a:prstClr val="black"/>
                </a:solidFill>
                <a:latin typeface="Segoe Print" panose="02000600000000000000" pitchFamily="2" charset="0"/>
              </a:rPr>
              <a:t>être particulièrement </a:t>
            </a:r>
            <a:r>
              <a:rPr lang="fr-CA" sz="2000" dirty="0" smtClean="0">
                <a:solidFill>
                  <a:prstClr val="black"/>
                </a:solidFill>
                <a:latin typeface="Segoe Print" panose="02000600000000000000" pitchFamily="2" charset="0"/>
              </a:rPr>
              <a:t>utile </a:t>
            </a:r>
            <a:r>
              <a:rPr lang="fr-CA" sz="2000" dirty="0">
                <a:solidFill>
                  <a:prstClr val="black"/>
                </a:solidFill>
                <a:latin typeface="Segoe Print" panose="02000600000000000000" pitchFamily="2" charset="0"/>
              </a:rPr>
              <a:t>pour identifier les individus qui sont à risque de </a:t>
            </a:r>
            <a:r>
              <a:rPr lang="fr-CA" sz="2000" dirty="0" smtClean="0">
                <a:solidFill>
                  <a:prstClr val="black"/>
                </a:solidFill>
                <a:latin typeface="Segoe Print" panose="02000600000000000000" pitchFamily="2" charset="0"/>
              </a:rPr>
              <a:t>présenter des </a:t>
            </a:r>
            <a:r>
              <a:rPr lang="fr-CA" sz="2000" dirty="0">
                <a:solidFill>
                  <a:prstClr val="black"/>
                </a:solidFill>
                <a:latin typeface="Segoe Print" panose="02000600000000000000" pitchFamily="2" charset="0"/>
              </a:rPr>
              <a:t>déficits </a:t>
            </a:r>
            <a:r>
              <a:rPr lang="fr-CA" sz="2000" dirty="0" smtClean="0">
                <a:solidFill>
                  <a:prstClr val="black"/>
                </a:solidFill>
                <a:latin typeface="Segoe Print" panose="02000600000000000000" pitchFamily="2" charset="0"/>
              </a:rPr>
              <a:t>nutritionnels. </a:t>
            </a:r>
            <a:endParaRPr lang="fr-CA" sz="2000" dirty="0">
              <a:solidFill>
                <a:prstClr val="black"/>
              </a:solidFill>
              <a:latin typeface="Segoe Print" panose="02000600000000000000" pitchFamily="2" charset="0"/>
            </a:endParaRPr>
          </a:p>
        </p:txBody>
      </p:sp>
    </p:spTree>
    <p:extLst>
      <p:ext uri="{BB962C8B-B14F-4D97-AF65-F5344CB8AC3E}">
        <p14:creationId xmlns:p14="http://schemas.microsoft.com/office/powerpoint/2010/main" val="3669514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522876" y="476672"/>
            <a:ext cx="9143538" cy="1066800"/>
          </a:xfrm>
        </p:spPr>
        <p:txBody>
          <a:bodyPr/>
          <a:lstStyle/>
          <a:p>
            <a:r>
              <a:rPr lang="fr-CA" b="1" dirty="0">
                <a:solidFill>
                  <a:srgbClr val="0F6FC6"/>
                </a:solidFill>
              </a:rPr>
              <a:t>Oui ! Maintenant c’est bien !</a:t>
            </a:r>
            <a:endParaRPr lang="fr-CA" b="1" dirty="0"/>
          </a:p>
        </p:txBody>
      </p:sp>
      <p:sp>
        <p:nvSpPr>
          <p:cNvPr id="4" name="TextBox 8"/>
          <p:cNvSpPr txBox="1">
            <a:spLocks noChangeArrowheads="1"/>
          </p:cNvSpPr>
          <p:nvPr>
            <p:custDataLst>
              <p:tags r:id="rId2"/>
            </p:custDataLst>
          </p:nvPr>
        </p:nvSpPr>
        <p:spPr bwMode="auto">
          <a:xfrm>
            <a:off x="477788" y="1637377"/>
            <a:ext cx="11448000" cy="1200329"/>
          </a:xfrm>
          <a:prstGeom prst="rect">
            <a:avLst/>
          </a:prstGeom>
          <a:noFill/>
          <a:ln w="9525">
            <a:solidFill>
              <a:schemeClr val="tx1"/>
            </a:solidFill>
            <a:miter lim="800000"/>
            <a:headEnd/>
            <a:tailEnd/>
          </a:ln>
        </p:spPr>
        <p:txBody>
          <a:bodyPr wrap="square">
            <a:spAutoFit/>
          </a:bodyPr>
          <a:lstStyle/>
          <a:p>
            <a:r>
              <a:rPr lang="fr-CA" sz="2400" b="1" dirty="0" smtClean="0">
                <a:latin typeface="+mj-lt"/>
                <a:cs typeface="Times New Roman" panose="02020603050405020304" pitchFamily="18" charset="0"/>
              </a:rPr>
              <a:t>L’étudiante a fait un bon travail en </a:t>
            </a:r>
            <a:r>
              <a:rPr lang="fr-CA" sz="2400" b="1" u="sng" dirty="0" smtClean="0">
                <a:latin typeface="+mj-lt"/>
                <a:cs typeface="Times New Roman" panose="02020603050405020304" pitchFamily="18" charset="0"/>
              </a:rPr>
              <a:t>identifiant clairement la source de chaque idée</a:t>
            </a:r>
            <a:r>
              <a:rPr lang="fr-CA" sz="2400" b="1" dirty="0" smtClean="0">
                <a:latin typeface="+mj-lt"/>
                <a:cs typeface="Times New Roman" panose="02020603050405020304" pitchFamily="18" charset="0"/>
              </a:rPr>
              <a:t>. L’étudiante </a:t>
            </a:r>
            <a:r>
              <a:rPr lang="fr-CA" sz="2400" b="1" dirty="0" smtClean="0">
                <a:solidFill>
                  <a:schemeClr val="accent1"/>
                </a:solidFill>
                <a:latin typeface="+mj-lt"/>
                <a:cs typeface="Times New Roman" panose="02020603050405020304" pitchFamily="18" charset="0"/>
              </a:rPr>
              <a:t>a cité le travail d’autres auteurs</a:t>
            </a:r>
            <a:r>
              <a:rPr lang="fr-CA" sz="2400" b="1" dirty="0" smtClean="0">
                <a:latin typeface="+mj-lt"/>
                <a:cs typeface="Times New Roman" panose="02020603050405020304" pitchFamily="18" charset="0"/>
              </a:rPr>
              <a:t>, tout en présentant </a:t>
            </a:r>
            <a:r>
              <a:rPr lang="fr-CA" sz="2400" b="1" dirty="0" smtClean="0">
                <a:solidFill>
                  <a:schemeClr val="accent4"/>
                </a:solidFill>
                <a:latin typeface="+mj-lt"/>
                <a:cs typeface="Times New Roman" panose="02020603050405020304" pitchFamily="18" charset="0"/>
              </a:rPr>
              <a:t>ses propres idées et réflexions</a:t>
            </a:r>
            <a:r>
              <a:rPr lang="fr-CA" sz="2400" b="1" dirty="0" smtClean="0">
                <a:latin typeface="+mj-lt"/>
                <a:cs typeface="Times New Roman" panose="02020603050405020304" pitchFamily="18" charset="0"/>
              </a:rPr>
              <a:t>, faisant ainsi de son texte « le sien ». </a:t>
            </a:r>
          </a:p>
        </p:txBody>
      </p:sp>
      <p:pic>
        <p:nvPicPr>
          <p:cNvPr id="5"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e 5"/>
          <p:cNvGrpSpPr/>
          <p:nvPr>
            <p:custDataLst>
              <p:tags r:id="rId4"/>
            </p:custDataLst>
          </p:nvPr>
        </p:nvGrpSpPr>
        <p:grpSpPr>
          <a:xfrm>
            <a:off x="101356" y="404664"/>
            <a:ext cx="909718" cy="909718"/>
            <a:chOff x="6336822" y="404664"/>
            <a:chExt cx="909718" cy="909718"/>
          </a:xfrm>
        </p:grpSpPr>
        <p:sp>
          <p:nvSpPr>
            <p:cNvPr id="7" name="Ellipse 6"/>
            <p:cNvSpPr/>
            <p:nvPr/>
          </p:nvSpPr>
          <p:spPr>
            <a:xfrm>
              <a:off x="6336822" y="404664"/>
              <a:ext cx="909718" cy="909718"/>
            </a:xfrm>
            <a:prstGeom prst="ellipse">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Forme en L 8"/>
            <p:cNvSpPr/>
            <p:nvPr/>
          </p:nvSpPr>
          <p:spPr>
            <a:xfrm rot="18784774">
              <a:off x="6445145" y="654008"/>
              <a:ext cx="681581" cy="340357"/>
            </a:xfrm>
            <a:prstGeom prst="corner">
              <a:avLst>
                <a:gd name="adj1" fmla="val 51566"/>
                <a:gd name="adj2" fmla="val 37658"/>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10" name="Rectangle 9"/>
          <p:cNvSpPr/>
          <p:nvPr>
            <p:custDataLst>
              <p:tags r:id="rId5"/>
            </p:custDataLst>
          </p:nvPr>
        </p:nvSpPr>
        <p:spPr>
          <a:xfrm>
            <a:off x="1557908" y="2923197"/>
            <a:ext cx="9433048" cy="3170099"/>
          </a:xfrm>
          <a:prstGeom prst="rect">
            <a:avLst/>
          </a:prstGeom>
        </p:spPr>
        <p:txBody>
          <a:bodyPr wrap="square">
            <a:spAutoFit/>
          </a:bodyPr>
          <a:lstStyle/>
          <a:p>
            <a:pPr lvl="0"/>
            <a:r>
              <a:rPr lang="fr-CA" sz="2000" dirty="0">
                <a:solidFill>
                  <a:prstClr val="black"/>
                </a:solidFill>
                <a:latin typeface="Segoe Print" panose="02000600000000000000" pitchFamily="2" charset="0"/>
              </a:rPr>
              <a:t>Dans ce document, </a:t>
            </a:r>
            <a:r>
              <a:rPr lang="fr-CA" sz="2000" b="1" u="sng" dirty="0" smtClean="0">
                <a:solidFill>
                  <a:schemeClr val="accent4"/>
                </a:solidFill>
                <a:latin typeface="Segoe Print" panose="02000600000000000000" pitchFamily="2" charset="0"/>
              </a:rPr>
              <a:t>j’</a:t>
            </a:r>
            <a:r>
              <a:rPr lang="fr-CA" sz="2000" dirty="0" smtClean="0">
                <a:solidFill>
                  <a:schemeClr val="accent4"/>
                </a:solidFill>
                <a:latin typeface="Segoe Print" panose="02000600000000000000" pitchFamily="2" charset="0"/>
              </a:rPr>
              <a:t>étudierai l’utilité </a:t>
            </a:r>
            <a:r>
              <a:rPr lang="fr-CA" sz="2000" dirty="0">
                <a:solidFill>
                  <a:schemeClr val="accent4"/>
                </a:solidFill>
                <a:latin typeface="Segoe Print" panose="02000600000000000000" pitchFamily="2" charset="0"/>
              </a:rPr>
              <a:t>des programmes de formation </a:t>
            </a:r>
            <a:r>
              <a:rPr lang="fr-CA" sz="2000" dirty="0" smtClean="0">
                <a:solidFill>
                  <a:schemeClr val="accent4"/>
                </a:solidFill>
                <a:latin typeface="Segoe Print" panose="02000600000000000000" pitchFamily="2" charset="0"/>
              </a:rPr>
              <a:t>en nutrition </a:t>
            </a:r>
            <a:r>
              <a:rPr lang="fr-CA" sz="2000" dirty="0">
                <a:solidFill>
                  <a:schemeClr val="accent4"/>
                </a:solidFill>
                <a:latin typeface="Segoe Print" panose="02000600000000000000" pitchFamily="2" charset="0"/>
              </a:rPr>
              <a:t>pour les psychologues travaillant auprès d’enfants atteints du VIH. </a:t>
            </a:r>
            <a:r>
              <a:rPr lang="fr-CA" sz="2000" dirty="0" smtClean="0">
                <a:solidFill>
                  <a:schemeClr val="accent2"/>
                </a:solidFill>
                <a:latin typeface="Segoe Print" panose="02000600000000000000" pitchFamily="2" charset="0"/>
              </a:rPr>
              <a:t>Selon </a:t>
            </a:r>
            <a:r>
              <a:rPr lang="en-US" sz="2000" u="sng" kern="0" dirty="0" smtClean="0">
                <a:solidFill>
                  <a:schemeClr val="accent2"/>
                </a:solidFill>
                <a:latin typeface="Segoe Print" panose="02000600000000000000" pitchFamily="2" charset="0"/>
                <a:cs typeface="Times New Roman" panose="02020603050405020304" pitchFamily="18" charset="0"/>
              </a:rPr>
              <a:t>Rothpletz-Puglia </a:t>
            </a:r>
            <a:r>
              <a:rPr lang="en-US" sz="2000" u="sng" kern="0" dirty="0">
                <a:solidFill>
                  <a:schemeClr val="accent2"/>
                </a:solidFill>
                <a:latin typeface="Segoe Print" panose="02000600000000000000" pitchFamily="2" charset="0"/>
                <a:cs typeface="Times New Roman" panose="02020603050405020304" pitchFamily="18" charset="0"/>
              </a:rPr>
              <a:t>(</a:t>
            </a:r>
            <a:r>
              <a:rPr lang="en-US" sz="2000" u="sng" kern="0" dirty="0" smtClean="0">
                <a:solidFill>
                  <a:schemeClr val="accent2"/>
                </a:solidFill>
                <a:latin typeface="Segoe Print" panose="02000600000000000000" pitchFamily="2" charset="0"/>
                <a:cs typeface="Times New Roman" panose="02020603050405020304" pitchFamily="18" charset="0"/>
              </a:rPr>
              <a:t>2007)</a:t>
            </a:r>
            <a:r>
              <a:rPr lang="en-US" sz="2000" kern="0" dirty="0" smtClean="0">
                <a:solidFill>
                  <a:schemeClr val="accent2"/>
                </a:solidFill>
                <a:latin typeface="Segoe Print" panose="02000600000000000000" pitchFamily="2" charset="0"/>
                <a:cs typeface="Times New Roman" panose="02020603050405020304" pitchFamily="18" charset="0"/>
              </a:rPr>
              <a:t>, </a:t>
            </a:r>
            <a:r>
              <a:rPr lang="en-US" sz="2000" kern="0" dirty="0" err="1" smtClean="0">
                <a:solidFill>
                  <a:schemeClr val="accent2"/>
                </a:solidFill>
                <a:latin typeface="Segoe Print" panose="02000600000000000000" pitchFamily="2" charset="0"/>
                <a:cs typeface="Times New Roman" panose="02020603050405020304" pitchFamily="18" charset="0"/>
              </a:rPr>
              <a:t>ces</a:t>
            </a:r>
            <a:r>
              <a:rPr lang="en-US" sz="2000" kern="0" dirty="0" smtClean="0">
                <a:solidFill>
                  <a:schemeClr val="accent2"/>
                </a:solidFill>
                <a:latin typeface="Segoe Print" panose="02000600000000000000" pitchFamily="2" charset="0"/>
                <a:cs typeface="Times New Roman" panose="02020603050405020304" pitchFamily="18" charset="0"/>
              </a:rPr>
              <a:t> </a:t>
            </a:r>
            <a:r>
              <a:rPr lang="fr-CA" sz="2000" dirty="0" smtClean="0">
                <a:solidFill>
                  <a:schemeClr val="accent2"/>
                </a:solidFill>
                <a:latin typeface="Segoe Print" panose="02000600000000000000" pitchFamily="2" charset="0"/>
              </a:rPr>
              <a:t>types </a:t>
            </a:r>
            <a:r>
              <a:rPr lang="fr-CA" sz="2000" dirty="0">
                <a:solidFill>
                  <a:schemeClr val="accent2"/>
                </a:solidFill>
                <a:latin typeface="Segoe Print" panose="02000600000000000000" pitchFamily="2" charset="0"/>
              </a:rPr>
              <a:t>de programmes </a:t>
            </a:r>
            <a:r>
              <a:rPr lang="fr-CA" sz="2000" dirty="0" smtClean="0">
                <a:solidFill>
                  <a:schemeClr val="accent2"/>
                </a:solidFill>
                <a:latin typeface="Segoe Print" panose="02000600000000000000" pitchFamily="2" charset="0"/>
              </a:rPr>
              <a:t>de formation peuvent </a:t>
            </a:r>
            <a:r>
              <a:rPr lang="fr-CA" sz="2000" dirty="0">
                <a:solidFill>
                  <a:schemeClr val="accent2"/>
                </a:solidFill>
                <a:latin typeface="Segoe Print" panose="02000600000000000000" pitchFamily="2" charset="0"/>
              </a:rPr>
              <a:t>être nécessaires pour aider les professionnels de la santé à </a:t>
            </a:r>
            <a:r>
              <a:rPr lang="fr-CA" sz="2000" dirty="0" smtClean="0">
                <a:solidFill>
                  <a:schemeClr val="accent2"/>
                </a:solidFill>
                <a:latin typeface="Segoe Print" panose="02000600000000000000" pitchFamily="2" charset="0"/>
              </a:rPr>
              <a:t>se tenir au </a:t>
            </a:r>
            <a:r>
              <a:rPr lang="fr-CA" sz="2000" dirty="0">
                <a:solidFill>
                  <a:schemeClr val="accent2"/>
                </a:solidFill>
                <a:latin typeface="Segoe Print" panose="02000600000000000000" pitchFamily="2" charset="0"/>
              </a:rPr>
              <a:t>courant des nombreux problèmes nutritionnels associés au VIH. </a:t>
            </a:r>
            <a:r>
              <a:rPr lang="fr-CA" sz="2000" dirty="0">
                <a:solidFill>
                  <a:schemeClr val="accent4"/>
                </a:solidFill>
                <a:latin typeface="Segoe Print" panose="02000600000000000000" pitchFamily="2" charset="0"/>
              </a:rPr>
              <a:t>Plus particulièrement, je </a:t>
            </a:r>
            <a:r>
              <a:rPr lang="fr-CA" sz="2000" dirty="0" smtClean="0">
                <a:solidFill>
                  <a:schemeClr val="accent4"/>
                </a:solidFill>
                <a:latin typeface="Segoe Print" panose="02000600000000000000" pitchFamily="2" charset="0"/>
              </a:rPr>
              <a:t>suis intéressée à savoir dans </a:t>
            </a:r>
            <a:r>
              <a:rPr lang="fr-CA" sz="2000" dirty="0">
                <a:solidFill>
                  <a:schemeClr val="accent4"/>
                </a:solidFill>
                <a:latin typeface="Segoe Print" panose="02000600000000000000" pitchFamily="2" charset="0"/>
              </a:rPr>
              <a:t>quelle mesure les psychologues </a:t>
            </a:r>
            <a:r>
              <a:rPr lang="fr-CA" sz="2000" dirty="0" smtClean="0">
                <a:solidFill>
                  <a:schemeClr val="accent4"/>
                </a:solidFill>
                <a:latin typeface="Segoe Print" panose="02000600000000000000" pitchFamily="2" charset="0"/>
              </a:rPr>
              <a:t>évaluent la </a:t>
            </a:r>
            <a:r>
              <a:rPr lang="fr-CA" sz="2000" dirty="0">
                <a:solidFill>
                  <a:schemeClr val="accent4"/>
                </a:solidFill>
                <a:latin typeface="Segoe Print" panose="02000600000000000000" pitchFamily="2" charset="0"/>
              </a:rPr>
              <a:t>nutrition. </a:t>
            </a:r>
            <a:r>
              <a:rPr lang="fr-CA" sz="2000" u="sng" dirty="0" smtClean="0">
                <a:solidFill>
                  <a:schemeClr val="accent2"/>
                </a:solidFill>
                <a:latin typeface="Segoe Print" panose="02000600000000000000" pitchFamily="2" charset="0"/>
              </a:rPr>
              <a:t>Lacey et Pritchett (2003)</a:t>
            </a:r>
            <a:r>
              <a:rPr lang="fr-CA" sz="2000" dirty="0" smtClean="0">
                <a:solidFill>
                  <a:schemeClr val="accent2"/>
                </a:solidFill>
                <a:latin typeface="Segoe Print" panose="02000600000000000000" pitchFamily="2" charset="0"/>
              </a:rPr>
              <a:t> affirment que l’évaluation de la nutrition peut </a:t>
            </a:r>
            <a:r>
              <a:rPr lang="fr-CA" sz="2000" dirty="0">
                <a:solidFill>
                  <a:schemeClr val="accent2"/>
                </a:solidFill>
                <a:latin typeface="Segoe Print" panose="02000600000000000000" pitchFamily="2" charset="0"/>
              </a:rPr>
              <a:t>être particulièrement </a:t>
            </a:r>
            <a:r>
              <a:rPr lang="fr-CA" sz="2000" dirty="0" smtClean="0">
                <a:solidFill>
                  <a:schemeClr val="accent2"/>
                </a:solidFill>
                <a:latin typeface="Segoe Print" panose="02000600000000000000" pitchFamily="2" charset="0"/>
              </a:rPr>
              <a:t>utile </a:t>
            </a:r>
            <a:r>
              <a:rPr lang="fr-CA" sz="2000" dirty="0">
                <a:solidFill>
                  <a:schemeClr val="accent2"/>
                </a:solidFill>
                <a:latin typeface="Segoe Print" panose="02000600000000000000" pitchFamily="2" charset="0"/>
              </a:rPr>
              <a:t>pour identifier les individus qui sont à risque de </a:t>
            </a:r>
            <a:r>
              <a:rPr lang="fr-CA" sz="2000" dirty="0" smtClean="0">
                <a:solidFill>
                  <a:schemeClr val="accent2"/>
                </a:solidFill>
                <a:latin typeface="Segoe Print" panose="02000600000000000000" pitchFamily="2" charset="0"/>
              </a:rPr>
              <a:t>présenter des </a:t>
            </a:r>
            <a:r>
              <a:rPr lang="fr-CA" sz="2000" dirty="0">
                <a:solidFill>
                  <a:schemeClr val="accent2"/>
                </a:solidFill>
                <a:latin typeface="Segoe Print" panose="02000600000000000000" pitchFamily="2" charset="0"/>
              </a:rPr>
              <a:t>déficits </a:t>
            </a:r>
            <a:r>
              <a:rPr lang="fr-CA" sz="2000" dirty="0" smtClean="0">
                <a:solidFill>
                  <a:schemeClr val="accent2"/>
                </a:solidFill>
                <a:latin typeface="Segoe Print" panose="02000600000000000000" pitchFamily="2" charset="0"/>
              </a:rPr>
              <a:t>nutritionnels. </a:t>
            </a:r>
            <a:endParaRPr lang="fr-CA" sz="2000" dirty="0">
              <a:solidFill>
                <a:schemeClr val="accent2"/>
              </a:solidFill>
              <a:latin typeface="Segoe Print" panose="02000600000000000000" pitchFamily="2" charset="0"/>
            </a:endParaRPr>
          </a:p>
        </p:txBody>
      </p:sp>
    </p:spTree>
    <p:extLst>
      <p:ext uri="{BB962C8B-B14F-4D97-AF65-F5344CB8AC3E}">
        <p14:creationId xmlns:p14="http://schemas.microsoft.com/office/powerpoint/2010/main" val="1465491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Souvenez-vous : faites en sorte que votre travail vous appartienne !</a:t>
            </a:r>
            <a:endParaRPr lang="fr-CA" b="1" dirty="0"/>
          </a:p>
        </p:txBody>
      </p:sp>
      <p:sp>
        <p:nvSpPr>
          <p:cNvPr id="3" name="Espace réservé du contenu 2"/>
          <p:cNvSpPr>
            <a:spLocks noGrp="1"/>
          </p:cNvSpPr>
          <p:nvPr>
            <p:ph idx="1"/>
            <p:custDataLst>
              <p:tags r:id="rId2"/>
            </p:custDataLst>
          </p:nvPr>
        </p:nvSpPr>
        <p:spPr/>
        <p:txBody>
          <a:bodyPr/>
          <a:lstStyle/>
          <a:p>
            <a:pPr marL="457200" indent="-457200">
              <a:buSzPct val="100000"/>
              <a:buFont typeface="+mj-lt"/>
              <a:buAutoNum type="arabicPeriod"/>
            </a:pPr>
            <a:r>
              <a:rPr lang="fr-CA" dirty="0" smtClean="0"/>
              <a:t>Si c’est un travail individuel, ne vous appuyez pas sur les autres pour faire </a:t>
            </a:r>
            <a:r>
              <a:rPr lang="fr-CA" i="1" u="sng" dirty="0" smtClean="0"/>
              <a:t>votre</a:t>
            </a:r>
            <a:r>
              <a:rPr lang="fr-CA" dirty="0" smtClean="0"/>
              <a:t> travail.</a:t>
            </a:r>
          </a:p>
          <a:p>
            <a:pPr marL="457200" indent="-457200">
              <a:buSzPct val="100000"/>
              <a:buFont typeface="+mj-lt"/>
              <a:buAutoNum type="arabicPeriod"/>
            </a:pPr>
            <a:r>
              <a:rPr lang="fr-CA" dirty="0" smtClean="0"/>
              <a:t>Sélectionnez judicieusement vos sources d’information.</a:t>
            </a:r>
          </a:p>
          <a:p>
            <a:pPr marL="457200" indent="-457200">
              <a:buSzPct val="100000"/>
              <a:buFont typeface="+mj-lt"/>
              <a:buAutoNum type="arabicPeriod"/>
            </a:pPr>
            <a:r>
              <a:rPr lang="fr-CA" dirty="0" smtClean="0"/>
              <a:t>Prenez le temps d’organiser votre texte.</a:t>
            </a:r>
          </a:p>
          <a:p>
            <a:pPr marL="457200" indent="-457200">
              <a:buSzPct val="100000"/>
              <a:buFont typeface="+mj-lt"/>
              <a:buAutoNum type="arabicPeriod"/>
            </a:pPr>
            <a:r>
              <a:rPr lang="fr-CA" sz="2200" dirty="0">
                <a:solidFill>
                  <a:prstClr val="black"/>
                </a:solidFill>
              </a:rPr>
              <a:t>Faites des liens, évaluez de façon critique et discutez</a:t>
            </a:r>
            <a:r>
              <a:rPr lang="fr-CA" dirty="0" smtClean="0"/>
              <a:t>.</a:t>
            </a:r>
          </a:p>
          <a:p>
            <a:pPr marL="457200" indent="-457200">
              <a:buSzPct val="100000"/>
              <a:buFont typeface="+mj-lt"/>
              <a:buAutoNum type="arabicPeriod"/>
            </a:pPr>
            <a:r>
              <a:rPr lang="fr-CA" sz="2200" b="1" dirty="0">
                <a:solidFill>
                  <a:prstClr val="black"/>
                </a:solidFill>
              </a:rPr>
              <a:t>Soyez toujours </a:t>
            </a:r>
            <a:r>
              <a:rPr lang="fr-CA" sz="2200" b="1" u="sng" dirty="0">
                <a:solidFill>
                  <a:prstClr val="black"/>
                </a:solidFill>
              </a:rPr>
              <a:t>très, très</a:t>
            </a:r>
            <a:r>
              <a:rPr lang="fr-CA" sz="2200" b="1" dirty="0">
                <a:solidFill>
                  <a:prstClr val="black"/>
                </a:solidFill>
              </a:rPr>
              <a:t> clairs sur l’origine de chacune des </a:t>
            </a:r>
            <a:r>
              <a:rPr lang="fr-CA" sz="2200" b="1" dirty="0" smtClean="0">
                <a:solidFill>
                  <a:prstClr val="black"/>
                </a:solidFill>
              </a:rPr>
              <a:t>idées que vous présentez</a:t>
            </a:r>
            <a:r>
              <a:rPr lang="fr-CA" b="1" dirty="0" smtClean="0"/>
              <a:t>.</a:t>
            </a:r>
            <a:endParaRPr lang="fr-CA" dirty="0" smtClean="0"/>
          </a:p>
          <a:p>
            <a:pPr marL="457200" indent="-457200">
              <a:buFont typeface="+mj-lt"/>
              <a:buAutoNum type="arabicPeriod"/>
            </a:pPr>
            <a:endParaRPr lang="fr-CA" dirty="0"/>
          </a:p>
        </p:txBody>
      </p:sp>
      <p:pic>
        <p:nvPicPr>
          <p:cNvPr id="4"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4220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b="1" dirty="0" smtClean="0"/>
              <a:t>Qu’est-ce que le plagiat?</a:t>
            </a:r>
            <a:endParaRPr lang="fr-CA" b="1" dirty="0"/>
          </a:p>
        </p:txBody>
      </p:sp>
      <p:sp>
        <p:nvSpPr>
          <p:cNvPr id="3" name="Espace réservé du contenu 2"/>
          <p:cNvSpPr>
            <a:spLocks noGrp="1"/>
          </p:cNvSpPr>
          <p:nvPr>
            <p:ph idx="1"/>
            <p:custDataLst>
              <p:tags r:id="rId2"/>
            </p:custDataLst>
          </p:nvPr>
        </p:nvSpPr>
        <p:spPr/>
        <p:txBody>
          <a:bodyPr/>
          <a:lstStyle/>
          <a:p>
            <a:r>
              <a:rPr lang="fr-CA" dirty="0" smtClean="0"/>
              <a:t>Lorsqu’on vous demande de rédiger un travail qui s’appuie sur les idées et les conclusions d’autres personnes, vous devez veiller à attribuer aux auteurs le crédit de leurs idées. Ce tutoriel est conçu pour vous apprendre comment le faire, et ce faisant, </a:t>
            </a:r>
            <a:r>
              <a:rPr lang="fr-CA" i="1" dirty="0" smtClean="0"/>
              <a:t>comment</a:t>
            </a:r>
            <a:r>
              <a:rPr lang="fr-CA" dirty="0" smtClean="0"/>
              <a:t> </a:t>
            </a:r>
            <a:r>
              <a:rPr lang="fr-CA" i="1" dirty="0" smtClean="0"/>
              <a:t>éviter </a:t>
            </a:r>
            <a:r>
              <a:rPr lang="fr-CA" dirty="0" smtClean="0"/>
              <a:t>le </a:t>
            </a:r>
            <a:r>
              <a:rPr lang="fr-CA" b="1" dirty="0" smtClean="0"/>
              <a:t>plagiat</a:t>
            </a:r>
            <a:r>
              <a:rPr lang="fr-CA" dirty="0" smtClean="0"/>
              <a:t>.</a:t>
            </a:r>
          </a:p>
          <a:p>
            <a:r>
              <a:rPr lang="fr-CA" dirty="0" smtClean="0"/>
              <a:t>Le </a:t>
            </a:r>
            <a:r>
              <a:rPr lang="fr-CA" b="1" dirty="0" smtClean="0"/>
              <a:t>plagiat</a:t>
            </a:r>
            <a:r>
              <a:rPr lang="fr-CA" dirty="0" smtClean="0"/>
              <a:t> consiste à présenter une information, des idées ou les mots de quelqu’un d’autre de telle façon qu’un lecteur de votre travail pourrait penser que cette  information, ces idées ou ces mots vous appartiennent.</a:t>
            </a:r>
            <a:endParaRPr lang="fr-CA" strike="sngStrike" dirty="0"/>
          </a:p>
        </p:txBody>
      </p:sp>
      <p:pic>
        <p:nvPicPr>
          <p:cNvPr id="4"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0218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Que feriez-vous ?</a:t>
            </a:r>
            <a:endParaRPr lang="fr-CA" b="1" dirty="0"/>
          </a:p>
        </p:txBody>
      </p:sp>
      <p:sp>
        <p:nvSpPr>
          <p:cNvPr id="3" name="Espace réservé du contenu 2"/>
          <p:cNvSpPr>
            <a:spLocks noGrp="1"/>
          </p:cNvSpPr>
          <p:nvPr>
            <p:ph idx="1"/>
            <p:custDataLst>
              <p:tags r:id="rId2"/>
            </p:custDataLst>
          </p:nvPr>
        </p:nvSpPr>
        <p:spPr/>
        <p:txBody>
          <a:bodyPr/>
          <a:lstStyle/>
          <a:p>
            <a:r>
              <a:rPr lang="fr-CA" dirty="0" smtClean="0"/>
              <a:t>Une étudiante a rédigé un travail de session pour son cours </a:t>
            </a:r>
            <a:r>
              <a:rPr lang="fr-CA" i="1" dirty="0" smtClean="0"/>
              <a:t>Fondements </a:t>
            </a:r>
            <a:r>
              <a:rPr lang="fr-CA" i="1" dirty="0" smtClean="0"/>
              <a:t>de la psychologie</a:t>
            </a:r>
            <a:r>
              <a:rPr lang="fr-CA" dirty="0" smtClean="0"/>
              <a:t>. Elle est maintenant inscrite à un autre cours en psychologie et on lui demande de rédiger un autre travail sur le même sujet (ou sur un sujet similaire). Selon vous, peut-elle remettre le même travail pour deux cours différents?</a:t>
            </a:r>
          </a:p>
          <a:p>
            <a:endParaRPr lang="fr-CA" dirty="0"/>
          </a:p>
        </p:txBody>
      </p:sp>
      <p:pic>
        <p:nvPicPr>
          <p:cNvPr id="4"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9"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 5"/>
          <p:cNvPicPr>
            <a:picLocks noChangeAspect="1"/>
          </p:cNvPicPr>
          <p:nvPr>
            <p:custDataLst>
              <p:tags r:id="rId4"/>
            </p:custDataLst>
          </p:nvPr>
        </p:nvPicPr>
        <p:blipFill>
          <a:blip r:embed="rId10" cstate="print">
            <a:extLst>
              <a:ext uri="{28A0092B-C50C-407E-A947-70E740481C1C}">
                <a14:useLocalDpi xmlns:a14="http://schemas.microsoft.com/office/drawing/2010/main" val="0"/>
              </a:ext>
            </a:extLst>
          </a:blip>
          <a:stretch>
            <a:fillRect/>
          </a:stretch>
        </p:blipFill>
        <p:spPr>
          <a:xfrm>
            <a:off x="3430116" y="3893865"/>
            <a:ext cx="1172786" cy="1407343"/>
          </a:xfrm>
          <a:prstGeom prst="rect">
            <a:avLst/>
          </a:prstGeom>
        </p:spPr>
      </p:pic>
      <p:pic>
        <p:nvPicPr>
          <p:cNvPr id="8" name="Image 7"/>
          <p:cNvPicPr>
            <a:picLocks noChangeAspect="1"/>
          </p:cNvPicPr>
          <p:nvPr>
            <p:custDataLst>
              <p:tags r:id="rId5"/>
            </p:custDataLst>
          </p:nvPr>
        </p:nvPicPr>
        <p:blipFill>
          <a:blip r:embed="rId10" cstate="print">
            <a:extLst>
              <a:ext uri="{28A0092B-C50C-407E-A947-70E740481C1C}">
                <a14:useLocalDpi xmlns:a14="http://schemas.microsoft.com/office/drawing/2010/main" val="0"/>
              </a:ext>
            </a:extLst>
          </a:blip>
          <a:stretch>
            <a:fillRect/>
          </a:stretch>
        </p:blipFill>
        <p:spPr>
          <a:xfrm>
            <a:off x="6670476" y="3893864"/>
            <a:ext cx="1172786" cy="1407343"/>
          </a:xfrm>
          <a:prstGeom prst="rect">
            <a:avLst/>
          </a:prstGeom>
        </p:spPr>
      </p:pic>
      <p:sp>
        <p:nvSpPr>
          <p:cNvPr id="9" name="ZoneTexte 8"/>
          <p:cNvSpPr txBox="1"/>
          <p:nvPr>
            <p:custDataLst>
              <p:tags r:id="rId6"/>
            </p:custDataLst>
          </p:nvPr>
        </p:nvSpPr>
        <p:spPr>
          <a:xfrm>
            <a:off x="5410336" y="4365104"/>
            <a:ext cx="612068" cy="646331"/>
          </a:xfrm>
          <a:prstGeom prst="rect">
            <a:avLst/>
          </a:prstGeom>
          <a:noFill/>
        </p:spPr>
        <p:txBody>
          <a:bodyPr wrap="square" rtlCol="0">
            <a:spAutoFit/>
          </a:bodyPr>
          <a:lstStyle/>
          <a:p>
            <a:pPr>
              <a:lnSpc>
                <a:spcPct val="90000"/>
              </a:lnSpc>
            </a:pPr>
            <a:r>
              <a:rPr lang="fr-CA" sz="4000" dirty="0" smtClean="0">
                <a:latin typeface="Cambria"/>
              </a:rPr>
              <a:t>→</a:t>
            </a:r>
            <a:endParaRPr lang="fr-CA" sz="4000" dirty="0"/>
          </a:p>
        </p:txBody>
      </p:sp>
      <p:sp>
        <p:nvSpPr>
          <p:cNvPr id="10" name="Rectangle 9"/>
          <p:cNvSpPr/>
          <p:nvPr>
            <p:custDataLst>
              <p:tags r:id="rId7"/>
            </p:custDataLst>
          </p:nvPr>
        </p:nvSpPr>
        <p:spPr>
          <a:xfrm>
            <a:off x="45740" y="6001543"/>
            <a:ext cx="8509513" cy="307777"/>
          </a:xfrm>
          <a:prstGeom prst="rect">
            <a:avLst/>
          </a:prstGeom>
        </p:spPr>
        <p:txBody>
          <a:bodyPr wrap="square">
            <a:spAutoFit/>
          </a:bodyPr>
          <a:lstStyle/>
          <a:p>
            <a:r>
              <a:rPr lang="fr-CA" sz="1400" dirty="0"/>
              <a:t>Source des images : </a:t>
            </a:r>
            <a:r>
              <a:rPr lang="fr-CA" sz="1400" dirty="0" smtClean="0"/>
              <a:t>http</a:t>
            </a:r>
            <a:r>
              <a:rPr lang="fr-CA" sz="1400" dirty="0"/>
              <a:t>://</a:t>
            </a:r>
            <a:r>
              <a:rPr lang="fr-CA" sz="1400" dirty="0" smtClean="0"/>
              <a:t>recitpresco.qc.ca</a:t>
            </a:r>
            <a:endParaRPr lang="fr-CA" sz="1400" dirty="0"/>
          </a:p>
        </p:txBody>
      </p:sp>
    </p:spTree>
    <p:extLst>
      <p:ext uri="{BB962C8B-B14F-4D97-AF65-F5344CB8AC3E}">
        <p14:creationId xmlns:p14="http://schemas.microsoft.com/office/powerpoint/2010/main" val="1433502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L’</a:t>
            </a:r>
            <a:r>
              <a:rPr lang="fr-CA" b="1" dirty="0" err="1" smtClean="0"/>
              <a:t>autoplagiat</a:t>
            </a:r>
            <a:endParaRPr lang="fr-CA" b="1" dirty="0"/>
          </a:p>
        </p:txBody>
      </p:sp>
      <p:sp>
        <p:nvSpPr>
          <p:cNvPr id="3" name="Espace réservé du contenu 2"/>
          <p:cNvSpPr>
            <a:spLocks noGrp="1"/>
          </p:cNvSpPr>
          <p:nvPr>
            <p:ph idx="1"/>
            <p:custDataLst>
              <p:tags r:id="rId2"/>
            </p:custDataLst>
          </p:nvPr>
        </p:nvSpPr>
        <p:spPr>
          <a:xfrm>
            <a:off x="1522876" y="1772816"/>
            <a:ext cx="9540088" cy="4404320"/>
          </a:xfrm>
        </p:spPr>
        <p:txBody>
          <a:bodyPr>
            <a:normAutofit fontScale="92500"/>
          </a:bodyPr>
          <a:lstStyle/>
          <a:p>
            <a:r>
              <a:rPr lang="fr-CA" b="1" dirty="0" smtClean="0"/>
              <a:t>L’</a:t>
            </a:r>
            <a:r>
              <a:rPr lang="fr-CA" b="1" dirty="0" err="1" smtClean="0"/>
              <a:t>autoplagiat</a:t>
            </a:r>
            <a:r>
              <a:rPr lang="fr-CA" dirty="0" smtClean="0"/>
              <a:t> survient lorsqu’une personne remet un travail déjà réalisé comme si c’était un nouveau travail. </a:t>
            </a:r>
          </a:p>
          <a:p>
            <a:r>
              <a:rPr lang="fr-CA" dirty="0" smtClean="0"/>
              <a:t>Plusieurs étudiants sont surpris d’apprendre que l’</a:t>
            </a:r>
            <a:r>
              <a:rPr lang="fr-CA" dirty="0" err="1" smtClean="0"/>
              <a:t>autoplagiat</a:t>
            </a:r>
            <a:r>
              <a:rPr lang="fr-CA" dirty="0" smtClean="0"/>
              <a:t> peut être considéré comme de la malhonnêteté académique !</a:t>
            </a:r>
          </a:p>
          <a:p>
            <a:r>
              <a:rPr lang="fr-CA" dirty="0" smtClean="0"/>
              <a:t>Si vous voulez écrire un nouveau travail de session sur un sujet que vous avez déjà exploré, vous devriez : </a:t>
            </a:r>
            <a:r>
              <a:rPr lang="fr-CA" dirty="0" smtClean="0"/>
              <a:t>(1</a:t>
            </a:r>
            <a:r>
              <a:rPr lang="fr-CA" dirty="0" smtClean="0"/>
              <a:t>) obtenir l’approbation de votre professeur pour vous inspirer de votre précédent travail, </a:t>
            </a:r>
            <a:r>
              <a:rPr lang="fr-CA" dirty="0" smtClean="0"/>
              <a:t>(2</a:t>
            </a:r>
            <a:r>
              <a:rPr lang="fr-CA" dirty="0" smtClean="0"/>
              <a:t>) reconnaître l’existence de votre précédent travail à l’intérieur du nouveau, et </a:t>
            </a:r>
            <a:r>
              <a:rPr lang="fr-CA" dirty="0" smtClean="0"/>
              <a:t>(3</a:t>
            </a:r>
            <a:r>
              <a:rPr lang="fr-CA" dirty="0" smtClean="0"/>
              <a:t>) vous assurer que votre nouveau travail est suffisamment différent du précédent pour être considéré comme une nouvelle contribution.</a:t>
            </a:r>
          </a:p>
          <a:p>
            <a:r>
              <a:rPr lang="fr-CA" b="1" dirty="0" smtClean="0"/>
              <a:t>Vérifiez toujours auprès de votre professeur que votre nouveau travail répond aux  exigences du cours !</a:t>
            </a:r>
            <a:endParaRPr lang="fr-CA" b="1" dirty="0"/>
          </a:p>
        </p:txBody>
      </p:sp>
      <p:pic>
        <p:nvPicPr>
          <p:cNvPr id="4"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4564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N’oubliez pas la liste des références !</a:t>
            </a:r>
            <a:endParaRPr lang="fr-CA" b="1" dirty="0"/>
          </a:p>
        </p:txBody>
      </p:sp>
      <p:sp>
        <p:nvSpPr>
          <p:cNvPr id="3" name="Espace réservé du contenu 2"/>
          <p:cNvSpPr>
            <a:spLocks noGrp="1"/>
          </p:cNvSpPr>
          <p:nvPr>
            <p:ph idx="1"/>
            <p:custDataLst>
              <p:tags r:id="rId2"/>
            </p:custDataLst>
          </p:nvPr>
        </p:nvSpPr>
        <p:spPr/>
        <p:txBody>
          <a:bodyPr/>
          <a:lstStyle/>
          <a:p>
            <a:r>
              <a:rPr lang="fr-CA" dirty="0" smtClean="0"/>
              <a:t>Vous n’avez pas encore terminé! Une fois votre travail rédig</a:t>
            </a:r>
            <a:r>
              <a:rPr lang="fr-CA" dirty="0"/>
              <a:t>é</a:t>
            </a:r>
            <a:r>
              <a:rPr lang="fr-CA" dirty="0" smtClean="0"/>
              <a:t>, vous devez faire une liste des références présentant toutes les sources utilisées. La prochaine section présente la façon de créer cette liste selon les normes de l’APA.</a:t>
            </a:r>
          </a:p>
          <a:p>
            <a:pPr marL="0" indent="0">
              <a:buNone/>
            </a:pPr>
            <a:endParaRPr lang="fr-CA" dirty="0"/>
          </a:p>
        </p:txBody>
      </p:sp>
      <p:sp>
        <p:nvSpPr>
          <p:cNvPr id="4" name="TextBox 3"/>
          <p:cNvSpPr txBox="1">
            <a:spLocks noChangeArrowheads="1"/>
          </p:cNvSpPr>
          <p:nvPr>
            <p:custDataLst>
              <p:tags r:id="rId3"/>
            </p:custDataLst>
          </p:nvPr>
        </p:nvSpPr>
        <p:spPr bwMode="auto">
          <a:xfrm>
            <a:off x="693812" y="3990543"/>
            <a:ext cx="10801200" cy="2246769"/>
          </a:xfrm>
          <a:prstGeom prst="rect">
            <a:avLst/>
          </a:prstGeom>
          <a:noFill/>
          <a:ln w="9525">
            <a:noFill/>
            <a:miter lim="800000"/>
            <a:headEnd/>
            <a:tailEnd/>
          </a:ln>
        </p:spPr>
        <p:txBody>
          <a:bodyPr wrap="square">
            <a:spAutoFit/>
          </a:bodyPr>
          <a:lstStyle/>
          <a:p>
            <a:pPr algn="ctr">
              <a:spcBef>
                <a:spcPts val="0"/>
              </a:spcBef>
            </a:pPr>
            <a:r>
              <a:rPr lang="en-US" sz="2000" dirty="0" smtClean="0">
                <a:latin typeface="+mj-lt"/>
                <a:cs typeface="Times New Roman" panose="02020603050405020304" pitchFamily="18" charset="0"/>
              </a:rPr>
              <a:t>Références</a:t>
            </a:r>
            <a:endParaRPr lang="en-US" sz="2000" dirty="0">
              <a:latin typeface="+mj-lt"/>
              <a:cs typeface="Times New Roman" panose="02020603050405020304" pitchFamily="18" charset="0"/>
            </a:endParaRPr>
          </a:p>
          <a:p>
            <a:pPr marL="342900" lvl="1" indent="-342900" algn="just">
              <a:spcBef>
                <a:spcPts val="0"/>
              </a:spcBef>
              <a:buClr>
                <a:schemeClr val="hlink"/>
              </a:buClr>
              <a:buSzPct val="80000"/>
            </a:pPr>
            <a:r>
              <a:rPr lang="en-US" sz="2000" dirty="0">
                <a:latin typeface="+mj-lt"/>
                <a:cs typeface="Times New Roman" panose="02020603050405020304" pitchFamily="18" charset="0"/>
              </a:rPr>
              <a:t>Lacey, K</a:t>
            </a:r>
            <a:r>
              <a:rPr lang="en-US" sz="2000" dirty="0" smtClean="0">
                <a:latin typeface="+mj-lt"/>
                <a:cs typeface="Times New Roman" panose="02020603050405020304" pitchFamily="18" charset="0"/>
              </a:rPr>
              <a:t>., </a:t>
            </a:r>
            <a:r>
              <a:rPr lang="en-US" sz="2000" dirty="0">
                <a:latin typeface="+mj-lt"/>
                <a:cs typeface="Times New Roman" panose="02020603050405020304" pitchFamily="18" charset="0"/>
              </a:rPr>
              <a:t>&amp; Pritchett, E. (2003). Nutrition Care Process and Model: </a:t>
            </a:r>
            <a:r>
              <a:rPr lang="en-US" sz="2000" dirty="0" smtClean="0">
                <a:latin typeface="+mj-lt"/>
                <a:cs typeface="Times New Roman" panose="02020603050405020304" pitchFamily="18" charset="0"/>
              </a:rPr>
              <a:t>ADA adopts </a:t>
            </a:r>
            <a:r>
              <a:rPr lang="en-US" sz="2000" dirty="0">
                <a:latin typeface="+mj-lt"/>
                <a:cs typeface="Times New Roman" panose="02020603050405020304" pitchFamily="18" charset="0"/>
              </a:rPr>
              <a:t>road map to quality care and outcomes management. </a:t>
            </a:r>
            <a:r>
              <a:rPr lang="en-US" sz="2000" i="1" dirty="0">
                <a:latin typeface="+mj-lt"/>
                <a:cs typeface="Times New Roman" panose="02020603050405020304" pitchFamily="18" charset="0"/>
              </a:rPr>
              <a:t>Journal </a:t>
            </a:r>
            <a:r>
              <a:rPr lang="en-US" sz="2000" i="1" dirty="0" smtClean="0">
                <a:latin typeface="+mj-lt"/>
                <a:cs typeface="Times New Roman" panose="02020603050405020304" pitchFamily="18" charset="0"/>
              </a:rPr>
              <a:t>of the </a:t>
            </a:r>
            <a:r>
              <a:rPr lang="en-US" sz="2000" i="1" dirty="0">
                <a:latin typeface="+mj-lt"/>
                <a:cs typeface="Times New Roman" panose="02020603050405020304" pitchFamily="18" charset="0"/>
              </a:rPr>
              <a:t>American Dietetic Association</a:t>
            </a:r>
            <a:r>
              <a:rPr lang="en-US" sz="2000" dirty="0">
                <a:latin typeface="+mj-lt"/>
                <a:cs typeface="Times New Roman" panose="02020603050405020304" pitchFamily="18" charset="0"/>
              </a:rPr>
              <a:t>, </a:t>
            </a:r>
            <a:r>
              <a:rPr lang="en-US" sz="2000" i="1" dirty="0">
                <a:latin typeface="+mj-lt"/>
                <a:cs typeface="Times New Roman" panose="02020603050405020304" pitchFamily="18" charset="0"/>
              </a:rPr>
              <a:t>103</a:t>
            </a:r>
            <a:r>
              <a:rPr lang="en-US" sz="2000" dirty="0">
                <a:latin typeface="+mj-lt"/>
                <a:cs typeface="Times New Roman" panose="02020603050405020304" pitchFamily="18" charset="0"/>
              </a:rPr>
              <a:t>, 1061-1072</a:t>
            </a:r>
            <a:r>
              <a:rPr lang="en-US" sz="2000" dirty="0" smtClean="0">
                <a:latin typeface="+mj-lt"/>
                <a:cs typeface="Times New Roman" panose="02020603050405020304" pitchFamily="18" charset="0"/>
              </a:rPr>
              <a:t>. http</a:t>
            </a:r>
            <a:r>
              <a:rPr lang="en-US" sz="2000" dirty="0">
                <a:latin typeface="+mj-lt"/>
                <a:cs typeface="Times New Roman" panose="02020603050405020304" pitchFamily="18" charset="0"/>
              </a:rPr>
              <a:t>://</a:t>
            </a:r>
            <a:r>
              <a:rPr lang="en-US" sz="2000" dirty="0" smtClean="0">
                <a:latin typeface="+mj-lt"/>
                <a:cs typeface="Times New Roman" panose="02020603050405020304" pitchFamily="18" charset="0"/>
              </a:rPr>
              <a:t>dx.doi.org/10.1053/jada.2003.50564 </a:t>
            </a:r>
            <a:endParaRPr lang="en-US" sz="2000" dirty="0">
              <a:latin typeface="+mj-lt"/>
              <a:cs typeface="Times New Roman" panose="02020603050405020304" pitchFamily="18" charset="0"/>
            </a:endParaRPr>
          </a:p>
          <a:p>
            <a:pPr marL="342900" lvl="1" indent="-342900" algn="just">
              <a:spcBef>
                <a:spcPts val="0"/>
              </a:spcBef>
              <a:buClr>
                <a:schemeClr val="hlink"/>
              </a:buClr>
              <a:buSzPct val="80000"/>
            </a:pPr>
            <a:r>
              <a:rPr lang="en-US" sz="2000" dirty="0" smtClean="0">
                <a:latin typeface="+mj-lt"/>
                <a:cs typeface="Times New Roman" panose="02020603050405020304" pitchFamily="18" charset="0"/>
              </a:rPr>
              <a:t>Rothpletz-Puglia</a:t>
            </a:r>
            <a:r>
              <a:rPr lang="en-US" sz="2000" dirty="0">
                <a:latin typeface="+mj-lt"/>
                <a:cs typeface="Times New Roman" panose="02020603050405020304" pitchFamily="18" charset="0"/>
              </a:rPr>
              <a:t>, P. (2007). Online electronic survey study: The Nutrition </a:t>
            </a:r>
            <a:r>
              <a:rPr lang="en-US" sz="2000" dirty="0" smtClean="0">
                <a:latin typeface="+mj-lt"/>
                <a:cs typeface="Times New Roman" panose="02020603050405020304" pitchFamily="18" charset="0"/>
              </a:rPr>
              <a:t>Care Process </a:t>
            </a:r>
            <a:r>
              <a:rPr lang="en-US" sz="2000" dirty="0">
                <a:latin typeface="+mj-lt"/>
                <a:cs typeface="Times New Roman" panose="02020603050405020304" pitchFamily="18" charset="0"/>
              </a:rPr>
              <a:t>of front-line pediatric HIV </a:t>
            </a:r>
            <a:r>
              <a:rPr lang="en-US" sz="2000" dirty="0" smtClean="0">
                <a:latin typeface="+mj-lt"/>
                <a:cs typeface="Times New Roman" panose="02020603050405020304" pitchFamily="18" charset="0"/>
              </a:rPr>
              <a:t>providers. Dans L. Locke</a:t>
            </a:r>
            <a:r>
              <a:rPr lang="en-US" sz="2000" dirty="0">
                <a:latin typeface="+mj-lt"/>
                <a:cs typeface="Times New Roman" panose="02020603050405020304" pitchFamily="18" charset="0"/>
              </a:rPr>
              <a:t>, W</a:t>
            </a:r>
            <a:r>
              <a:rPr lang="en-US" sz="2000" dirty="0" smtClean="0">
                <a:latin typeface="+mj-lt"/>
                <a:cs typeface="Times New Roman" panose="02020603050405020304" pitchFamily="18" charset="0"/>
              </a:rPr>
              <a:t>. Spirduso</a:t>
            </a:r>
            <a:r>
              <a:rPr lang="en-US" sz="2000" dirty="0">
                <a:latin typeface="+mj-lt"/>
                <a:cs typeface="Times New Roman" panose="02020603050405020304" pitchFamily="18" charset="0"/>
              </a:rPr>
              <a:t>, &amp; S. </a:t>
            </a:r>
            <a:r>
              <a:rPr lang="en-US" sz="2000" dirty="0" smtClean="0">
                <a:latin typeface="+mj-lt"/>
                <a:cs typeface="Times New Roman" panose="02020603050405020304" pitchFamily="18" charset="0"/>
              </a:rPr>
              <a:t>Silverman (Eds.), </a:t>
            </a:r>
            <a:r>
              <a:rPr lang="en-US" sz="2000" i="1" dirty="0">
                <a:latin typeface="+mj-lt"/>
                <a:cs typeface="Times New Roman" panose="02020603050405020304" pitchFamily="18" charset="0"/>
              </a:rPr>
              <a:t>Proposals </a:t>
            </a:r>
            <a:r>
              <a:rPr lang="en-US" sz="2000" i="1" dirty="0" smtClean="0">
                <a:latin typeface="+mj-lt"/>
                <a:cs typeface="Times New Roman" panose="02020603050405020304" pitchFamily="18" charset="0"/>
              </a:rPr>
              <a:t>that </a:t>
            </a:r>
            <a:r>
              <a:rPr lang="en-US" sz="2000" i="1" dirty="0">
                <a:latin typeface="+mj-lt"/>
                <a:cs typeface="Times New Roman" panose="02020603050405020304" pitchFamily="18" charset="0"/>
              </a:rPr>
              <a:t>w</a:t>
            </a:r>
            <a:r>
              <a:rPr lang="en-US" sz="2000" i="1" dirty="0" smtClean="0">
                <a:latin typeface="+mj-lt"/>
                <a:cs typeface="Times New Roman" panose="02020603050405020304" pitchFamily="18" charset="0"/>
              </a:rPr>
              <a:t>ork</a:t>
            </a:r>
            <a:r>
              <a:rPr lang="en-US" sz="2000" i="1" dirty="0">
                <a:latin typeface="+mj-lt"/>
                <a:cs typeface="Times New Roman" panose="02020603050405020304" pitchFamily="18" charset="0"/>
              </a:rPr>
              <a:t>, </a:t>
            </a:r>
            <a:r>
              <a:rPr lang="en-US" sz="2000" dirty="0" smtClean="0">
                <a:latin typeface="+mj-lt"/>
                <a:cs typeface="Times New Roman" panose="02020603050405020304" pitchFamily="18" charset="0"/>
              </a:rPr>
              <a:t>(5</a:t>
            </a:r>
            <a:r>
              <a:rPr lang="en-US" sz="2000" baseline="30000" dirty="0" smtClean="0">
                <a:latin typeface="+mj-lt"/>
                <a:cs typeface="Times New Roman" panose="02020603050405020304" pitchFamily="18" charset="0"/>
              </a:rPr>
              <a:t>th</a:t>
            </a:r>
            <a:r>
              <a:rPr lang="en-US" sz="2000" dirty="0" smtClean="0">
                <a:latin typeface="+mj-lt"/>
                <a:cs typeface="Times New Roman" panose="02020603050405020304" pitchFamily="18" charset="0"/>
              </a:rPr>
              <a:t> ed., pp. 238-308). Thousands </a:t>
            </a:r>
            <a:r>
              <a:rPr lang="en-US" sz="2000" dirty="0">
                <a:latin typeface="+mj-lt"/>
                <a:cs typeface="Times New Roman" panose="02020603050405020304" pitchFamily="18" charset="0"/>
              </a:rPr>
              <a:t>Oaks, </a:t>
            </a:r>
            <a:r>
              <a:rPr lang="en-US" sz="2000" dirty="0" smtClean="0">
                <a:latin typeface="+mj-lt"/>
                <a:cs typeface="Times New Roman" panose="02020603050405020304" pitchFamily="18" charset="0"/>
              </a:rPr>
              <a:t>CA: </a:t>
            </a:r>
            <a:r>
              <a:rPr lang="en-US" sz="2000" dirty="0">
                <a:latin typeface="+mj-lt"/>
                <a:cs typeface="Times New Roman" panose="02020603050405020304" pitchFamily="18" charset="0"/>
              </a:rPr>
              <a:t>Sage</a:t>
            </a:r>
            <a:r>
              <a:rPr lang="en-US" sz="2000" dirty="0" smtClean="0">
                <a:latin typeface="+mj-lt"/>
                <a:cs typeface="Times New Roman" panose="02020603050405020304" pitchFamily="18" charset="0"/>
              </a:rPr>
              <a:t>.</a:t>
            </a:r>
            <a:endParaRPr lang="en-US" sz="2000" dirty="0">
              <a:latin typeface="+mj-lt"/>
              <a:cs typeface="Times New Roman" panose="02020603050405020304" pitchFamily="18" charset="0"/>
            </a:endParaRPr>
          </a:p>
        </p:txBody>
      </p:sp>
      <p:pic>
        <p:nvPicPr>
          <p:cNvPr id="5" name="Picture 6" descr="http://cdn.mysitemyway.com/etc-mysitemyway/icons/legacy-previews/icons/matte-blue-and-white-square-icons-symbols-shapes/118240-matte-blue-and-white-square-icon-symbols-shapes-power-button.png"/>
          <p:cNvPicPr>
            <a:picLocks noChangeAspect="1" noChangeArrowheads="1"/>
          </p:cNvPicPr>
          <p:nvPr>
            <p:custDataLst>
              <p:tags r:id="rId4"/>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5265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a:xfrm>
            <a:off x="1522412" y="1905000"/>
            <a:ext cx="10404648" cy="26670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fr-CA" sz="5500" b="1" dirty="0" smtClean="0"/>
              <a:t>Mettre en forme une liste des références</a:t>
            </a:r>
            <a:endParaRPr lang="fr-CA" sz="5500" b="1" dirty="0"/>
          </a:p>
        </p:txBody>
      </p:sp>
      <p:sp>
        <p:nvSpPr>
          <p:cNvPr id="5" name="Espace réservé du texte 4"/>
          <p:cNvSpPr>
            <a:spLocks noGrp="1"/>
          </p:cNvSpPr>
          <p:nvPr>
            <p:ph type="body" idx="1"/>
            <p:custDataLst>
              <p:tags r:id="rId2"/>
            </p:custDataLst>
          </p:nvPr>
        </p:nvSpPr>
        <p:spPr/>
        <p:txBody>
          <a:bodyPr>
            <a:normAutofit/>
          </a:bodyPr>
          <a:lstStyle/>
          <a:p>
            <a:r>
              <a:rPr lang="fr-CA" sz="2000" b="1" dirty="0">
                <a:solidFill>
                  <a:prstClr val="black"/>
                </a:solidFill>
              </a:rPr>
              <a:t>Vue d’ensemble </a:t>
            </a:r>
            <a:r>
              <a:rPr lang="fr-CA" sz="2000" dirty="0">
                <a:solidFill>
                  <a:prstClr val="black"/>
                </a:solidFill>
              </a:rPr>
              <a:t>: </a:t>
            </a:r>
            <a:r>
              <a:rPr lang="fr-CA" sz="2000" dirty="0" smtClean="0"/>
              <a:t>Cette section du tutoriel explique comment rédiger une liste des références.</a:t>
            </a:r>
            <a:endParaRPr lang="fr-CA" sz="2000" dirty="0"/>
          </a:p>
        </p:txBody>
      </p:sp>
      <p:pic>
        <p:nvPicPr>
          <p:cNvPr id="6"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1436245" y="6106537"/>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3675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p:txBody>
          <a:bodyPr/>
          <a:lstStyle/>
          <a:p>
            <a:r>
              <a:rPr lang="fr-CA" b="1" dirty="0" smtClean="0"/>
              <a:t>Les références</a:t>
            </a:r>
            <a:endParaRPr lang="fr-CA" b="1" dirty="0"/>
          </a:p>
        </p:txBody>
      </p:sp>
      <p:sp>
        <p:nvSpPr>
          <p:cNvPr id="5" name="Espace réservé du contenu 4"/>
          <p:cNvSpPr>
            <a:spLocks noGrp="1"/>
          </p:cNvSpPr>
          <p:nvPr>
            <p:ph idx="1"/>
            <p:custDataLst>
              <p:tags r:id="rId2"/>
            </p:custDataLst>
          </p:nvPr>
        </p:nvSpPr>
        <p:spPr>
          <a:xfrm>
            <a:off x="1522876" y="1905000"/>
            <a:ext cx="9972136" cy="4114800"/>
          </a:xfrm>
        </p:spPr>
        <p:txBody>
          <a:bodyPr>
            <a:normAutofit/>
          </a:bodyPr>
          <a:lstStyle/>
          <a:p>
            <a:pPr>
              <a:spcBef>
                <a:spcPts val="0"/>
              </a:spcBef>
            </a:pPr>
            <a:r>
              <a:rPr lang="fr-CA" dirty="0" smtClean="0"/>
              <a:t>Si vous incluez une citation dans votre travail, vous devez inclure la référence complète de cette source dans une liste des références, à la fin de votre travail. Chaque référence de cette liste doit inclure les informations suivantes, dans l’ordre :</a:t>
            </a:r>
          </a:p>
          <a:p>
            <a:pPr lvl="1">
              <a:spcBef>
                <a:spcPts val="0"/>
              </a:spcBef>
            </a:pPr>
            <a:r>
              <a:rPr lang="fr-CA" sz="2200" dirty="0" smtClean="0"/>
              <a:t>Le nom de famille puis les initiales de chaque auteur, selon leur ordre d’apparition dans la publication en question.</a:t>
            </a:r>
          </a:p>
          <a:p>
            <a:pPr lvl="1">
              <a:spcBef>
                <a:spcPts val="0"/>
              </a:spcBef>
            </a:pPr>
            <a:r>
              <a:rPr lang="fr-CA" sz="2200" dirty="0" smtClean="0"/>
              <a:t>L’année de publication.</a:t>
            </a:r>
          </a:p>
          <a:p>
            <a:pPr lvl="1">
              <a:spcBef>
                <a:spcPts val="0"/>
              </a:spcBef>
            </a:pPr>
            <a:r>
              <a:rPr lang="fr-CA" sz="2200" dirty="0" smtClean="0"/>
              <a:t>Le titre du texte.</a:t>
            </a:r>
          </a:p>
          <a:p>
            <a:pPr lvl="1">
              <a:spcBef>
                <a:spcPts val="0"/>
              </a:spcBef>
            </a:pPr>
            <a:r>
              <a:rPr lang="fr-CA" sz="2200" dirty="0" smtClean="0"/>
              <a:t>Les données de publication.</a:t>
            </a:r>
          </a:p>
          <a:p>
            <a:pPr marL="320040" lvl="1" indent="0">
              <a:spcBef>
                <a:spcPts val="0"/>
              </a:spcBef>
              <a:buNone/>
            </a:pPr>
            <a:endParaRPr lang="fr-CA" dirty="0" smtClean="0"/>
          </a:p>
        </p:txBody>
      </p:sp>
      <p:sp>
        <p:nvSpPr>
          <p:cNvPr id="2" name="Rectangle 1"/>
          <p:cNvSpPr/>
          <p:nvPr>
            <p:custDataLst>
              <p:tags r:id="rId3"/>
            </p:custDataLst>
          </p:nvPr>
        </p:nvSpPr>
        <p:spPr>
          <a:xfrm>
            <a:off x="261764" y="5131233"/>
            <a:ext cx="11809312" cy="674031"/>
          </a:xfrm>
          <a:prstGeom prst="rect">
            <a:avLst/>
          </a:prstGeom>
        </p:spPr>
        <p:txBody>
          <a:bodyPr wrap="square">
            <a:spAutoFit/>
          </a:bodyPr>
          <a:lstStyle/>
          <a:p>
            <a:pPr marL="0" lvl="1">
              <a:lnSpc>
                <a:spcPct val="90000"/>
              </a:lnSpc>
              <a:buClr>
                <a:prstClr val="black"/>
              </a:buClr>
              <a:buSzPct val="100000"/>
            </a:pPr>
            <a:r>
              <a:rPr lang="fr-CA" sz="2100" dirty="0" smtClean="0">
                <a:solidFill>
                  <a:prstClr val="black"/>
                </a:solidFill>
              </a:rPr>
              <a:t>Auteur1, A. B., </a:t>
            </a:r>
            <a:r>
              <a:rPr lang="fr-CA" sz="2100" dirty="0">
                <a:solidFill>
                  <a:prstClr val="black"/>
                </a:solidFill>
              </a:rPr>
              <a:t>Auteur2, </a:t>
            </a:r>
            <a:r>
              <a:rPr lang="fr-CA" sz="2100" dirty="0" smtClean="0">
                <a:solidFill>
                  <a:prstClr val="black"/>
                </a:solidFill>
              </a:rPr>
              <a:t>A. B., &amp; DernierAuteur, A. B. </a:t>
            </a:r>
            <a:r>
              <a:rPr lang="fr-CA" sz="2100" dirty="0">
                <a:solidFill>
                  <a:prstClr val="black"/>
                </a:solidFill>
              </a:rPr>
              <a:t>(année). Titre </a:t>
            </a:r>
            <a:r>
              <a:rPr lang="fr-CA" sz="2100" dirty="0" smtClean="0">
                <a:solidFill>
                  <a:prstClr val="black"/>
                </a:solidFill>
              </a:rPr>
              <a:t>du texte. Données de </a:t>
            </a:r>
            <a:r>
              <a:rPr lang="fr-CA" sz="2100" dirty="0">
                <a:solidFill>
                  <a:prstClr val="black"/>
                </a:solidFill>
              </a:rPr>
              <a:t>publication.</a:t>
            </a:r>
            <a:r>
              <a:rPr lang="fr-CA" sz="2100" i="1" dirty="0">
                <a:solidFill>
                  <a:prstClr val="black"/>
                </a:solidFill>
              </a:rPr>
              <a:t> </a:t>
            </a:r>
            <a:endParaRPr lang="fr-CA" sz="2100" i="1" dirty="0" smtClean="0">
              <a:solidFill>
                <a:prstClr val="black"/>
              </a:solidFill>
            </a:endParaRPr>
          </a:p>
          <a:p>
            <a:pPr marL="0" lvl="1">
              <a:lnSpc>
                <a:spcPct val="90000"/>
              </a:lnSpc>
              <a:buClr>
                <a:prstClr val="black"/>
              </a:buClr>
              <a:buSzPct val="100000"/>
            </a:pPr>
            <a:r>
              <a:rPr lang="fr-CA" sz="2100" i="1" dirty="0" smtClean="0">
                <a:solidFill>
                  <a:prstClr val="black"/>
                </a:solidFill>
              </a:rPr>
              <a:t>Note : Auteur</a:t>
            </a:r>
            <a:r>
              <a:rPr lang="fr-CA" sz="2100" i="1" dirty="0">
                <a:solidFill>
                  <a:prstClr val="black"/>
                </a:solidFill>
              </a:rPr>
              <a:t>, </a:t>
            </a:r>
            <a:r>
              <a:rPr lang="fr-CA" sz="2100" i="1" dirty="0" smtClean="0">
                <a:solidFill>
                  <a:prstClr val="black"/>
                </a:solidFill>
              </a:rPr>
              <a:t>A. B. </a:t>
            </a:r>
            <a:r>
              <a:rPr lang="fr-CA" sz="2100" i="1" dirty="0">
                <a:solidFill>
                  <a:prstClr val="black"/>
                </a:solidFill>
              </a:rPr>
              <a:t>= N</a:t>
            </a:r>
            <a:r>
              <a:rPr lang="fr-CA" sz="2100" i="1" dirty="0" smtClean="0">
                <a:solidFill>
                  <a:prstClr val="black"/>
                </a:solidFill>
              </a:rPr>
              <a:t>om </a:t>
            </a:r>
            <a:r>
              <a:rPr lang="fr-CA" sz="2100" i="1" dirty="0">
                <a:solidFill>
                  <a:prstClr val="black"/>
                </a:solidFill>
              </a:rPr>
              <a:t>de famille de l’auteur, P</a:t>
            </a:r>
            <a:r>
              <a:rPr lang="fr-CA" sz="2100" i="1" dirty="0" smtClean="0">
                <a:solidFill>
                  <a:prstClr val="black"/>
                </a:solidFill>
              </a:rPr>
              <a:t>remière </a:t>
            </a:r>
            <a:r>
              <a:rPr lang="fr-CA" sz="2100" i="1" dirty="0">
                <a:solidFill>
                  <a:prstClr val="black"/>
                </a:solidFill>
              </a:rPr>
              <a:t>initiale </a:t>
            </a:r>
            <a:r>
              <a:rPr lang="fr-CA" sz="2100" i="1" dirty="0" smtClean="0">
                <a:solidFill>
                  <a:prstClr val="black"/>
                </a:solidFill>
              </a:rPr>
              <a:t>(A.) et </a:t>
            </a:r>
            <a:r>
              <a:rPr lang="fr-CA" sz="2100" i="1" dirty="0">
                <a:solidFill>
                  <a:prstClr val="black"/>
                </a:solidFill>
              </a:rPr>
              <a:t>D</a:t>
            </a:r>
            <a:r>
              <a:rPr lang="fr-CA" sz="2100" i="1" dirty="0" smtClean="0">
                <a:solidFill>
                  <a:prstClr val="black"/>
                </a:solidFill>
              </a:rPr>
              <a:t>euxième initiale (B.). </a:t>
            </a:r>
          </a:p>
        </p:txBody>
      </p:sp>
      <p:pic>
        <p:nvPicPr>
          <p:cNvPr id="6" name="Picture 6" descr="http://cdn.mysitemyway.com/etc-mysitemyway/icons/legacy-previews/icons/matte-blue-and-white-square-icons-symbols-shapes/118240-matte-blue-and-white-square-icon-symbols-shapes-power-button.png"/>
          <p:cNvPicPr>
            <a:picLocks noChangeAspect="1" noChangeArrowheads="1"/>
          </p:cNvPicPr>
          <p:nvPr>
            <p:custDataLst>
              <p:tags r:id="rId4"/>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8010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La référence d’un article</a:t>
            </a:r>
            <a:endParaRPr lang="fr-CA" b="1" dirty="0"/>
          </a:p>
        </p:txBody>
      </p:sp>
      <p:sp>
        <p:nvSpPr>
          <p:cNvPr id="3" name="Espace réservé du contenu 2"/>
          <p:cNvSpPr>
            <a:spLocks noGrp="1"/>
          </p:cNvSpPr>
          <p:nvPr>
            <p:ph idx="1"/>
            <p:custDataLst>
              <p:tags r:id="rId2"/>
            </p:custDataLst>
          </p:nvPr>
        </p:nvSpPr>
        <p:spPr/>
        <p:txBody>
          <a:bodyPr>
            <a:noAutofit/>
          </a:bodyPr>
          <a:lstStyle/>
          <a:p>
            <a:pPr>
              <a:lnSpc>
                <a:spcPct val="100000"/>
              </a:lnSpc>
              <a:spcBef>
                <a:spcPts val="0"/>
              </a:spcBef>
            </a:pPr>
            <a:r>
              <a:rPr lang="fr-CA" dirty="0" smtClean="0">
                <a:latin typeface="+mj-lt"/>
              </a:rPr>
              <a:t>La référence d’un </a:t>
            </a:r>
            <a:r>
              <a:rPr lang="fr-CA" b="1" u="sng" dirty="0" smtClean="0">
                <a:latin typeface="+mj-lt"/>
              </a:rPr>
              <a:t>article</a:t>
            </a:r>
            <a:r>
              <a:rPr lang="fr-CA" dirty="0" smtClean="0">
                <a:latin typeface="+mj-lt"/>
              </a:rPr>
              <a:t> comprend : le nom de l’Auteur, A. B. (année de publication). Titre de l’article. </a:t>
            </a:r>
            <a:r>
              <a:rPr lang="fr-CA" i="1" dirty="0" smtClean="0">
                <a:latin typeface="+mj-lt"/>
              </a:rPr>
              <a:t>Titre de la revue, numéro du volume</a:t>
            </a:r>
            <a:r>
              <a:rPr lang="fr-CA" dirty="0" smtClean="0">
                <a:latin typeface="+mj-lt"/>
              </a:rPr>
              <a:t>, pages. DOI (si l’article est récupéré en ligne)</a:t>
            </a:r>
          </a:p>
          <a:p>
            <a:pPr>
              <a:lnSpc>
                <a:spcPct val="100000"/>
              </a:lnSpc>
              <a:spcBef>
                <a:spcPts val="0"/>
              </a:spcBef>
            </a:pPr>
            <a:endParaRPr lang="fr-CA" dirty="0" smtClean="0">
              <a:latin typeface="+mj-lt"/>
            </a:endParaRPr>
          </a:p>
        </p:txBody>
      </p:sp>
      <p:sp>
        <p:nvSpPr>
          <p:cNvPr id="5" name="Rectangle 4"/>
          <p:cNvSpPr/>
          <p:nvPr>
            <p:custDataLst>
              <p:tags r:id="rId3"/>
            </p:custDataLst>
          </p:nvPr>
        </p:nvSpPr>
        <p:spPr>
          <a:xfrm>
            <a:off x="288031" y="4041646"/>
            <a:ext cx="11711037" cy="2123658"/>
          </a:xfrm>
          <a:prstGeom prst="rect">
            <a:avLst/>
          </a:prstGeom>
        </p:spPr>
        <p:txBody>
          <a:bodyPr wrap="square">
            <a:spAutoFit/>
          </a:bodyPr>
          <a:lstStyle/>
          <a:p>
            <a:pPr marL="361950" lvl="0" indent="-361950">
              <a:buClr>
                <a:prstClr val="black"/>
              </a:buClr>
              <a:buSzPct val="80000"/>
            </a:pPr>
            <a:r>
              <a:rPr lang="fr-CA" sz="2200" dirty="0">
                <a:solidFill>
                  <a:prstClr val="black"/>
                </a:solidFill>
                <a:cs typeface="Times New Roman" panose="02020603050405020304" pitchFamily="18" charset="0"/>
              </a:rPr>
              <a:t>Wilson, T. D. (2005). The message is in the method: Celebrating and exporting the experimental approach. </a:t>
            </a:r>
            <a:r>
              <a:rPr lang="fr-CA" sz="2200" i="1" dirty="0">
                <a:solidFill>
                  <a:prstClr val="black"/>
                </a:solidFill>
                <a:cs typeface="Times New Roman" panose="02020603050405020304" pitchFamily="18" charset="0"/>
              </a:rPr>
              <a:t>Psychology Inquiry, 16</a:t>
            </a:r>
            <a:r>
              <a:rPr lang="fr-CA" sz="2200" dirty="0">
                <a:solidFill>
                  <a:prstClr val="black"/>
                </a:solidFill>
                <a:cs typeface="Times New Roman" panose="02020603050405020304" pitchFamily="18" charset="0"/>
              </a:rPr>
              <a:t>, 185-193. </a:t>
            </a:r>
            <a:r>
              <a:rPr lang="fr-CA" sz="2200" dirty="0" smtClean="0">
                <a:solidFill>
                  <a:prstClr val="black"/>
                </a:solidFill>
                <a:cs typeface="Times New Roman" panose="02020603050405020304" pitchFamily="18" charset="0"/>
                <a:hlinkClick r:id="rId9"/>
              </a:rPr>
              <a:t>http</a:t>
            </a:r>
            <a:r>
              <a:rPr lang="fr-CA" sz="2200" dirty="0">
                <a:solidFill>
                  <a:prstClr val="black"/>
                </a:solidFill>
                <a:cs typeface="Times New Roman" panose="02020603050405020304" pitchFamily="18" charset="0"/>
                <a:hlinkClick r:id="rId9"/>
              </a:rPr>
              <a:t>://</a:t>
            </a:r>
            <a:r>
              <a:rPr lang="fr-CA" sz="2200" dirty="0" smtClean="0">
                <a:solidFill>
                  <a:prstClr val="black"/>
                </a:solidFill>
                <a:cs typeface="Times New Roman" panose="02020603050405020304" pitchFamily="18" charset="0"/>
                <a:hlinkClick r:id="rId9"/>
              </a:rPr>
              <a:t>dx.doi.org/10.1207/s15327965pli1604_09</a:t>
            </a:r>
            <a:endParaRPr lang="fr-CA" sz="2200" dirty="0" smtClean="0">
              <a:solidFill>
                <a:prstClr val="black"/>
              </a:solidFill>
              <a:cs typeface="Times New Roman" panose="02020603050405020304" pitchFamily="18" charset="0"/>
            </a:endParaRPr>
          </a:p>
          <a:p>
            <a:pPr marL="361950" lvl="0" indent="-361950">
              <a:buClr>
                <a:prstClr val="black"/>
              </a:buClr>
              <a:buSzPct val="80000"/>
            </a:pPr>
            <a:endParaRPr lang="fr-CA" sz="2200" dirty="0">
              <a:solidFill>
                <a:prstClr val="black"/>
              </a:solidFill>
              <a:cs typeface="Times New Roman" panose="02020603050405020304" pitchFamily="18" charset="0"/>
            </a:endParaRPr>
          </a:p>
          <a:p>
            <a:pPr marL="361950" lvl="0" indent="-361950">
              <a:buClr>
                <a:prstClr val="black"/>
              </a:buClr>
              <a:buSzPct val="80000"/>
            </a:pPr>
            <a:r>
              <a:rPr lang="fr-CA" sz="2200" dirty="0" smtClean="0">
                <a:solidFill>
                  <a:prstClr val="black"/>
                </a:solidFill>
                <a:cs typeface="Times New Roman" panose="02020603050405020304" pitchFamily="18" charset="0"/>
              </a:rPr>
              <a:t>Wilson</a:t>
            </a:r>
            <a:r>
              <a:rPr lang="fr-CA" sz="2200" dirty="0">
                <a:solidFill>
                  <a:prstClr val="black"/>
                </a:solidFill>
                <a:cs typeface="Times New Roman" panose="02020603050405020304" pitchFamily="18" charset="0"/>
              </a:rPr>
              <a:t>, T. D., Lisle, D., Schooler, J. W., Hodges, S. D., Klaaren, K. J., &amp; La Fleur, S. J. (1993). Introspecting about reasons can reduce post-choice satisfaction. </a:t>
            </a:r>
            <a:r>
              <a:rPr lang="fr-CA" sz="2200" i="1" dirty="0">
                <a:solidFill>
                  <a:prstClr val="black"/>
                </a:solidFill>
                <a:cs typeface="Times New Roman" panose="02020603050405020304" pitchFamily="18" charset="0"/>
              </a:rPr>
              <a:t>Personality and Social Psychology Bulletin, 19</a:t>
            </a:r>
            <a:r>
              <a:rPr lang="fr-CA" sz="2200" dirty="0">
                <a:solidFill>
                  <a:prstClr val="black"/>
                </a:solidFill>
                <a:cs typeface="Times New Roman" panose="02020603050405020304" pitchFamily="18" charset="0"/>
              </a:rPr>
              <a:t>, 331-339. http://</a:t>
            </a:r>
            <a:r>
              <a:rPr lang="fr-CA" sz="2200" dirty="0" smtClean="0">
                <a:solidFill>
                  <a:prstClr val="black"/>
                </a:solidFill>
                <a:cs typeface="Times New Roman" panose="02020603050405020304" pitchFamily="18" charset="0"/>
              </a:rPr>
              <a:t>dx.doi.org/10.1177/0146167293193010</a:t>
            </a:r>
            <a:endParaRPr lang="fr-CA" sz="2200" dirty="0">
              <a:solidFill>
                <a:prstClr val="black"/>
              </a:solidFill>
              <a:cs typeface="Times New Roman" panose="02020603050405020304" pitchFamily="18" charset="0"/>
            </a:endParaRPr>
          </a:p>
        </p:txBody>
      </p:sp>
      <p:pic>
        <p:nvPicPr>
          <p:cNvPr id="6" name="Picture 6" descr="http://cdn.mysitemyway.com/etc-mysitemyway/icons/legacy-previews/icons/matte-blue-and-white-square-icons-symbols-shapes/118240-matte-blue-and-white-square-icon-symbols-shapes-power-button.png"/>
          <p:cNvPicPr>
            <a:picLocks noChangeAspect="1" noChangeArrowheads="1"/>
          </p:cNvPicPr>
          <p:nvPr>
            <p:custDataLst>
              <p:tags r:id="rId4"/>
            </p:custDataLst>
          </p:nvPr>
        </p:nvPicPr>
        <p:blipFill>
          <a:blip r:embed="rId10"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custDataLst>
              <p:tags r:id="rId5"/>
            </p:custDataLst>
          </p:nvPr>
        </p:nvSpPr>
        <p:spPr>
          <a:xfrm>
            <a:off x="3245523" y="3198109"/>
            <a:ext cx="8784976" cy="590931"/>
          </a:xfrm>
          <a:prstGeom prst="rect">
            <a:avLst/>
          </a:prstGeom>
        </p:spPr>
        <p:txBody>
          <a:bodyPr wrap="square">
            <a:spAutoFit/>
          </a:bodyPr>
          <a:lstStyle/>
          <a:p>
            <a:pPr marL="0" lvl="1">
              <a:lnSpc>
                <a:spcPct val="90000"/>
              </a:lnSpc>
              <a:buClr>
                <a:prstClr val="black"/>
              </a:buClr>
              <a:buSzPct val="100000"/>
            </a:pPr>
            <a:r>
              <a:rPr lang="fr-CA" i="1" dirty="0" smtClean="0">
                <a:solidFill>
                  <a:prstClr val="black"/>
                </a:solidFill>
                <a:latin typeface="+mj-lt"/>
              </a:rPr>
              <a:t>Le DOI ou Digital Object Identifier est un identifiant numérique qui permet de </a:t>
            </a:r>
            <a:r>
              <a:rPr lang="fr-CA" i="1" dirty="0" smtClean="0">
                <a:solidFill>
                  <a:srgbClr val="252525"/>
                </a:solidFill>
                <a:latin typeface="+mj-lt"/>
              </a:rPr>
              <a:t>retrouver </a:t>
            </a:r>
            <a:r>
              <a:rPr lang="fr-CA" i="1" dirty="0">
                <a:solidFill>
                  <a:srgbClr val="252525"/>
                </a:solidFill>
                <a:latin typeface="+mj-lt"/>
              </a:rPr>
              <a:t>l'emplacement d'un document en ligne </a:t>
            </a:r>
            <a:r>
              <a:rPr lang="fr-CA" i="1" dirty="0" smtClean="0">
                <a:solidFill>
                  <a:srgbClr val="252525"/>
                </a:solidFill>
                <a:latin typeface="+mj-lt"/>
              </a:rPr>
              <a:t>même si </a:t>
            </a:r>
            <a:r>
              <a:rPr lang="fr-CA" i="1" dirty="0">
                <a:solidFill>
                  <a:srgbClr val="252525"/>
                </a:solidFill>
                <a:latin typeface="+mj-lt"/>
              </a:rPr>
              <a:t>son URL a </a:t>
            </a:r>
            <a:r>
              <a:rPr lang="fr-CA" i="1" dirty="0" smtClean="0">
                <a:solidFill>
                  <a:srgbClr val="252525"/>
                </a:solidFill>
                <a:latin typeface="+mj-lt"/>
              </a:rPr>
              <a:t>changé (Note de la traduction)</a:t>
            </a:r>
            <a:r>
              <a:rPr lang="fr-CA" i="1" dirty="0" smtClean="0">
                <a:solidFill>
                  <a:prstClr val="black"/>
                </a:solidFill>
                <a:latin typeface="+mj-lt"/>
              </a:rPr>
              <a:t>.</a:t>
            </a:r>
          </a:p>
        </p:txBody>
      </p:sp>
      <p:sp>
        <p:nvSpPr>
          <p:cNvPr id="8" name="ZoneTexte 7"/>
          <p:cNvSpPr txBox="1"/>
          <p:nvPr>
            <p:custDataLst>
              <p:tags r:id="rId6"/>
            </p:custDataLst>
          </p:nvPr>
        </p:nvSpPr>
        <p:spPr>
          <a:xfrm>
            <a:off x="2998068" y="3198109"/>
            <a:ext cx="375755" cy="535531"/>
          </a:xfrm>
          <a:prstGeom prst="rect">
            <a:avLst/>
          </a:prstGeom>
          <a:noFill/>
        </p:spPr>
        <p:txBody>
          <a:bodyPr wrap="square" rtlCol="0">
            <a:spAutoFit/>
          </a:bodyPr>
          <a:lstStyle/>
          <a:p>
            <a:pPr>
              <a:lnSpc>
                <a:spcPct val="90000"/>
              </a:lnSpc>
            </a:pPr>
            <a:r>
              <a:rPr lang="fr-CA" sz="3200" dirty="0" smtClean="0">
                <a:latin typeface="Cambria"/>
              </a:rPr>
              <a:t>{</a:t>
            </a:r>
            <a:endParaRPr lang="fr-CA" sz="3200" dirty="0"/>
          </a:p>
        </p:txBody>
      </p:sp>
    </p:spTree>
    <p:extLst>
      <p:ext uri="{BB962C8B-B14F-4D97-AF65-F5344CB8AC3E}">
        <p14:creationId xmlns:p14="http://schemas.microsoft.com/office/powerpoint/2010/main" val="1650877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La référence d’un livre</a:t>
            </a:r>
            <a:endParaRPr lang="fr-CA" b="1" dirty="0"/>
          </a:p>
        </p:txBody>
      </p:sp>
      <p:sp>
        <p:nvSpPr>
          <p:cNvPr id="3" name="Espace réservé du contenu 2"/>
          <p:cNvSpPr>
            <a:spLocks noGrp="1"/>
          </p:cNvSpPr>
          <p:nvPr>
            <p:ph idx="1"/>
            <p:custDataLst>
              <p:tags r:id="rId2"/>
            </p:custDataLst>
          </p:nvPr>
        </p:nvSpPr>
        <p:spPr/>
        <p:txBody>
          <a:bodyPr/>
          <a:lstStyle/>
          <a:p>
            <a:r>
              <a:rPr lang="fr-CA" dirty="0" smtClean="0"/>
              <a:t>La référence d’un </a:t>
            </a:r>
            <a:r>
              <a:rPr lang="fr-CA" b="1" u="sng" dirty="0" smtClean="0"/>
              <a:t>livre</a:t>
            </a:r>
            <a:r>
              <a:rPr lang="fr-CA" dirty="0" smtClean="0"/>
              <a:t> comprend : le nom de l’Auteur, A. </a:t>
            </a:r>
            <a:r>
              <a:rPr lang="fr-CA" dirty="0"/>
              <a:t>B</a:t>
            </a:r>
            <a:r>
              <a:rPr lang="fr-CA" dirty="0" smtClean="0"/>
              <a:t>. (année de publication). </a:t>
            </a:r>
            <a:r>
              <a:rPr lang="fr-CA" i="1" dirty="0" smtClean="0"/>
              <a:t>Titre du livre</a:t>
            </a:r>
            <a:r>
              <a:rPr lang="fr-CA" dirty="0" smtClean="0"/>
              <a:t>. Lieu de publication : Nom de la maison d’édition.</a:t>
            </a:r>
          </a:p>
          <a:p>
            <a:pPr marL="0" indent="0">
              <a:buNone/>
            </a:pPr>
            <a:endParaRPr lang="fr-CA" dirty="0"/>
          </a:p>
        </p:txBody>
      </p:sp>
      <p:sp>
        <p:nvSpPr>
          <p:cNvPr id="4" name="Rectangle 3"/>
          <p:cNvSpPr/>
          <p:nvPr>
            <p:custDataLst>
              <p:tags r:id="rId3"/>
            </p:custDataLst>
          </p:nvPr>
        </p:nvSpPr>
        <p:spPr>
          <a:xfrm>
            <a:off x="1557908" y="3381123"/>
            <a:ext cx="7757442" cy="397032"/>
          </a:xfrm>
          <a:prstGeom prst="rect">
            <a:avLst/>
          </a:prstGeom>
        </p:spPr>
        <p:txBody>
          <a:bodyPr wrap="square">
            <a:spAutoFit/>
          </a:bodyPr>
          <a:lstStyle/>
          <a:p>
            <a:pPr lvl="0">
              <a:lnSpc>
                <a:spcPct val="90000"/>
              </a:lnSpc>
              <a:spcBef>
                <a:spcPts val="1800"/>
              </a:spcBef>
              <a:buClr>
                <a:prstClr val="black"/>
              </a:buClr>
              <a:buSzPct val="80000"/>
            </a:pPr>
            <a:r>
              <a:rPr lang="fr-CA" sz="2200" dirty="0">
                <a:solidFill>
                  <a:prstClr val="black"/>
                </a:solidFill>
              </a:rPr>
              <a:t>Myers, D. G. (2013). </a:t>
            </a:r>
            <a:r>
              <a:rPr lang="fr-CA" sz="2200" i="1" dirty="0">
                <a:solidFill>
                  <a:prstClr val="black"/>
                </a:solidFill>
              </a:rPr>
              <a:t>Psychology</a:t>
            </a:r>
            <a:r>
              <a:rPr lang="fr-CA" sz="2200" dirty="0">
                <a:solidFill>
                  <a:prstClr val="black"/>
                </a:solidFill>
              </a:rPr>
              <a:t> (10</a:t>
            </a:r>
            <a:r>
              <a:rPr lang="fr-CA" sz="2200" baseline="30000" dirty="0">
                <a:solidFill>
                  <a:prstClr val="black"/>
                </a:solidFill>
              </a:rPr>
              <a:t>th</a:t>
            </a:r>
            <a:r>
              <a:rPr lang="fr-CA" sz="2200" dirty="0">
                <a:solidFill>
                  <a:prstClr val="black"/>
                </a:solidFill>
              </a:rPr>
              <a:t> </a:t>
            </a:r>
            <a:r>
              <a:rPr lang="fr-CA" sz="2200" dirty="0" err="1"/>
              <a:t>ed</a:t>
            </a:r>
            <a:r>
              <a:rPr lang="fr-CA" sz="2200" dirty="0" smtClean="0"/>
              <a:t>. </a:t>
            </a:r>
            <a:r>
              <a:rPr lang="fr-CA" sz="2200" dirty="0" smtClean="0">
                <a:solidFill>
                  <a:prstClr val="black"/>
                </a:solidFill>
              </a:rPr>
              <a:t>). </a:t>
            </a:r>
            <a:r>
              <a:rPr lang="fr-CA" sz="2200" dirty="0">
                <a:solidFill>
                  <a:prstClr val="black"/>
                </a:solidFill>
              </a:rPr>
              <a:t>New York, NY: Worth.</a:t>
            </a:r>
          </a:p>
        </p:txBody>
      </p:sp>
      <p:pic>
        <p:nvPicPr>
          <p:cNvPr id="5" name="Picture 6" descr="http://cdn.mysitemyway.com/etc-mysitemyway/icons/legacy-previews/icons/matte-blue-and-white-square-icons-symbols-shapes/118240-matte-blue-and-white-square-icon-symbols-shapes-power-button.png"/>
          <p:cNvPicPr>
            <a:picLocks noChangeAspect="1" noChangeArrowheads="1"/>
          </p:cNvPicPr>
          <p:nvPr>
            <p:custDataLst>
              <p:tags r:id="rId4"/>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2127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La référence d’un livre édité</a:t>
            </a:r>
            <a:endParaRPr lang="fr-CA" b="1" dirty="0"/>
          </a:p>
        </p:txBody>
      </p:sp>
      <p:sp>
        <p:nvSpPr>
          <p:cNvPr id="3" name="Espace réservé du contenu 2"/>
          <p:cNvSpPr>
            <a:spLocks noGrp="1"/>
          </p:cNvSpPr>
          <p:nvPr>
            <p:ph idx="1"/>
            <p:custDataLst>
              <p:tags r:id="rId2"/>
            </p:custDataLst>
          </p:nvPr>
        </p:nvSpPr>
        <p:spPr/>
        <p:txBody>
          <a:bodyPr>
            <a:normAutofit/>
          </a:bodyPr>
          <a:lstStyle/>
          <a:p>
            <a:r>
              <a:rPr lang="fr-CA" dirty="0" smtClean="0"/>
              <a:t>Un livre édité est un livre dont les chapitres sont rédigés par différents auteurs. La référence d’un </a:t>
            </a:r>
            <a:r>
              <a:rPr lang="fr-CA" b="1" u="sng" dirty="0" smtClean="0"/>
              <a:t>livre édité </a:t>
            </a:r>
            <a:r>
              <a:rPr lang="fr-CA" dirty="0" smtClean="0"/>
              <a:t>comprend : le nom de l’Auteur du chapitre, A. B. (année de publication). Titre du chapitre. Dans A. Nom de l’éditeur (</a:t>
            </a:r>
            <a:r>
              <a:rPr lang="fr-CA" dirty="0"/>
              <a:t>É</a:t>
            </a:r>
            <a:r>
              <a:rPr lang="fr-CA" dirty="0" smtClean="0"/>
              <a:t>d. ou </a:t>
            </a:r>
            <a:r>
              <a:rPr lang="fr-CA" dirty="0" err="1" smtClean="0"/>
              <a:t>Éds</a:t>
            </a:r>
            <a:r>
              <a:rPr lang="fr-CA" dirty="0" smtClean="0"/>
              <a:t>.),</a:t>
            </a:r>
            <a:r>
              <a:rPr lang="fr-CA" dirty="0" smtClean="0">
                <a:solidFill>
                  <a:srgbClr val="FF0000"/>
                </a:solidFill>
              </a:rPr>
              <a:t> </a:t>
            </a:r>
            <a:r>
              <a:rPr lang="fr-CA" i="1" dirty="0" smtClean="0"/>
              <a:t>Titre du livre </a:t>
            </a:r>
            <a:r>
              <a:rPr lang="fr-CA" dirty="0" smtClean="0"/>
              <a:t>(pages du chapitre). Lieu de publication : Nom de la maison d’édition.</a:t>
            </a:r>
          </a:p>
          <a:p>
            <a:pPr marL="0" indent="0">
              <a:buNone/>
            </a:pPr>
            <a:endParaRPr lang="fr-CA" dirty="0" smtClean="0"/>
          </a:p>
          <a:p>
            <a:endParaRPr lang="fr-CA" dirty="0"/>
          </a:p>
        </p:txBody>
      </p:sp>
      <p:sp>
        <p:nvSpPr>
          <p:cNvPr id="4" name="Rectangle 3"/>
          <p:cNvSpPr/>
          <p:nvPr>
            <p:custDataLst>
              <p:tags r:id="rId3"/>
            </p:custDataLst>
          </p:nvPr>
        </p:nvSpPr>
        <p:spPr>
          <a:xfrm>
            <a:off x="765820" y="4221088"/>
            <a:ext cx="10585175" cy="1581972"/>
          </a:xfrm>
          <a:prstGeom prst="rect">
            <a:avLst/>
          </a:prstGeom>
        </p:spPr>
        <p:txBody>
          <a:bodyPr wrap="square">
            <a:spAutoFit/>
          </a:bodyPr>
          <a:lstStyle/>
          <a:p>
            <a:pPr marL="361950" lvl="0" indent="-361950" algn="just">
              <a:lnSpc>
                <a:spcPct val="110000"/>
              </a:lnSpc>
              <a:buClr>
                <a:prstClr val="black"/>
              </a:buClr>
              <a:buSzPct val="80000"/>
            </a:pPr>
            <a:r>
              <a:rPr lang="fr-CA" sz="2200" dirty="0"/>
              <a:t>Wilson, T. D., Damiani, M., &amp; Shelton, N. (2002). Improving the academic </a:t>
            </a:r>
            <a:r>
              <a:rPr lang="fr-CA" sz="2200" dirty="0" smtClean="0"/>
              <a:t>performance </a:t>
            </a:r>
            <a:r>
              <a:rPr lang="fr-CA" sz="2200" dirty="0"/>
              <a:t>of </a:t>
            </a:r>
            <a:r>
              <a:rPr lang="fr-CA" sz="2200" dirty="0" smtClean="0"/>
              <a:t>college </a:t>
            </a:r>
            <a:r>
              <a:rPr lang="fr-CA" sz="2200" dirty="0"/>
              <a:t>students </a:t>
            </a:r>
            <a:r>
              <a:rPr lang="fr-CA" sz="2200" dirty="0" err="1"/>
              <a:t>with</a:t>
            </a:r>
            <a:r>
              <a:rPr lang="fr-CA" sz="2200" dirty="0"/>
              <a:t> </a:t>
            </a:r>
            <a:r>
              <a:rPr lang="fr-CA" sz="2200" dirty="0" err="1"/>
              <a:t>brief</a:t>
            </a:r>
            <a:r>
              <a:rPr lang="fr-CA" sz="2200" dirty="0"/>
              <a:t> </a:t>
            </a:r>
            <a:r>
              <a:rPr lang="fr-CA" sz="2200" dirty="0" err="1"/>
              <a:t>attributional</a:t>
            </a:r>
            <a:r>
              <a:rPr lang="fr-CA" sz="2200" dirty="0"/>
              <a:t> interventions. Dans J. </a:t>
            </a:r>
            <a:r>
              <a:rPr lang="fr-CA" sz="2200" dirty="0" err="1"/>
              <a:t>Aronson</a:t>
            </a:r>
            <a:r>
              <a:rPr lang="fr-CA" sz="2200" dirty="0"/>
              <a:t> </a:t>
            </a:r>
            <a:r>
              <a:rPr lang="fr-CA" sz="2200" dirty="0" smtClean="0"/>
              <a:t>(Ed</a:t>
            </a:r>
            <a:r>
              <a:rPr lang="fr-CA" sz="2200" dirty="0"/>
              <a:t>.),</a:t>
            </a:r>
            <a:r>
              <a:rPr lang="fr-CA" sz="2200" dirty="0">
                <a:solidFill>
                  <a:srgbClr val="FF0000"/>
                </a:solidFill>
              </a:rPr>
              <a:t> </a:t>
            </a:r>
            <a:r>
              <a:rPr lang="fr-CA" sz="2200" i="1" dirty="0" err="1"/>
              <a:t>Improving</a:t>
            </a:r>
            <a:r>
              <a:rPr lang="fr-CA" sz="2200" i="1" dirty="0"/>
              <a:t> </a:t>
            </a:r>
            <a:r>
              <a:rPr lang="fr-CA" sz="2200" i="1" dirty="0" err="1"/>
              <a:t>academic</a:t>
            </a:r>
            <a:r>
              <a:rPr lang="fr-CA" sz="2200" i="1" dirty="0"/>
              <a:t> </a:t>
            </a:r>
            <a:r>
              <a:rPr lang="fr-CA" sz="2200" i="1" dirty="0" err="1"/>
              <a:t>achievement</a:t>
            </a:r>
            <a:r>
              <a:rPr lang="fr-CA" sz="2200" i="1" dirty="0"/>
              <a:t>: Impact of  </a:t>
            </a:r>
            <a:r>
              <a:rPr lang="fr-CA" sz="2200" i="1" dirty="0" err="1"/>
              <a:t>psychological</a:t>
            </a:r>
            <a:r>
              <a:rPr lang="fr-CA" sz="2200" i="1" dirty="0"/>
              <a:t> </a:t>
            </a:r>
            <a:r>
              <a:rPr lang="fr-CA" sz="2200" i="1" dirty="0" err="1"/>
              <a:t>factors</a:t>
            </a:r>
            <a:r>
              <a:rPr lang="fr-CA" sz="2200" i="1" dirty="0"/>
              <a:t> on </a:t>
            </a:r>
            <a:r>
              <a:rPr lang="fr-CA" sz="2200" i="1" dirty="0" err="1"/>
              <a:t>education</a:t>
            </a:r>
            <a:r>
              <a:rPr lang="fr-CA" sz="2200" i="1" dirty="0"/>
              <a:t> </a:t>
            </a:r>
            <a:r>
              <a:rPr lang="fr-CA" sz="2200" dirty="0" smtClean="0"/>
              <a:t>(pp</a:t>
            </a:r>
            <a:r>
              <a:rPr lang="fr-CA" sz="2200" dirty="0"/>
              <a:t>. 88-108). San Diego, CA: </a:t>
            </a:r>
            <a:r>
              <a:rPr lang="fr-CA" sz="2200" dirty="0" err="1"/>
              <a:t>Academic</a:t>
            </a:r>
            <a:r>
              <a:rPr lang="fr-CA" sz="2200" dirty="0"/>
              <a:t> </a:t>
            </a:r>
            <a:r>
              <a:rPr lang="fr-CA" sz="2200" dirty="0" err="1"/>
              <a:t>Press</a:t>
            </a:r>
            <a:r>
              <a:rPr lang="fr-CA" sz="2200" dirty="0"/>
              <a:t>.</a:t>
            </a:r>
          </a:p>
        </p:txBody>
      </p:sp>
      <p:pic>
        <p:nvPicPr>
          <p:cNvPr id="5" name="Picture 6" descr="http://cdn.mysitemyway.com/etc-mysitemyway/icons/legacy-previews/icons/matte-blue-and-white-square-icons-symbols-shapes/118240-matte-blue-and-white-square-icon-symbols-shapes-power-button.png"/>
          <p:cNvPicPr>
            <a:picLocks noChangeAspect="1" noChangeArrowheads="1"/>
          </p:cNvPicPr>
          <p:nvPr>
            <p:custDataLst>
              <p:tags r:id="rId4"/>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543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La référence d’un site internet</a:t>
            </a:r>
            <a:endParaRPr lang="fr-CA" b="1" dirty="0"/>
          </a:p>
        </p:txBody>
      </p:sp>
      <p:sp>
        <p:nvSpPr>
          <p:cNvPr id="3" name="Espace réservé du contenu 2"/>
          <p:cNvSpPr>
            <a:spLocks noGrp="1"/>
          </p:cNvSpPr>
          <p:nvPr>
            <p:ph idx="1"/>
            <p:custDataLst>
              <p:tags r:id="rId2"/>
            </p:custDataLst>
          </p:nvPr>
        </p:nvSpPr>
        <p:spPr>
          <a:xfrm>
            <a:off x="1522876" y="1905000"/>
            <a:ext cx="10044144" cy="4114800"/>
          </a:xfrm>
        </p:spPr>
        <p:txBody>
          <a:bodyPr/>
          <a:lstStyle/>
          <a:p>
            <a:r>
              <a:rPr lang="fr-CA" dirty="0" smtClean="0"/>
              <a:t>La référence </a:t>
            </a:r>
            <a:r>
              <a:rPr lang="fr-CA" b="1" u="sng" dirty="0" smtClean="0"/>
              <a:t>d’un site internet ou d’une information récupérée en ligne</a:t>
            </a:r>
            <a:r>
              <a:rPr lang="fr-CA" dirty="0" smtClean="0"/>
              <a:t> comprend : le nom de l’Auteur, A. B. (année de publication, mois, jour). </a:t>
            </a:r>
            <a:r>
              <a:rPr lang="fr-CA" i="1" dirty="0" smtClean="0"/>
              <a:t>Titre de l’article ou du site</a:t>
            </a:r>
            <a:r>
              <a:rPr lang="fr-CA" dirty="0" smtClean="0"/>
              <a:t>. Récupéré sur : URL. </a:t>
            </a:r>
          </a:p>
          <a:p>
            <a:pPr lvl="1">
              <a:spcBef>
                <a:spcPts val="0"/>
              </a:spcBef>
            </a:pPr>
            <a:r>
              <a:rPr lang="fr-CA" sz="2200" dirty="0" smtClean="0"/>
              <a:t>Si la date n’est pas disponible, indiquez (</a:t>
            </a:r>
            <a:r>
              <a:rPr lang="fr-CA" sz="2200" dirty="0" err="1" smtClean="0"/>
              <a:t>n.d</a:t>
            </a:r>
            <a:r>
              <a:rPr lang="fr-CA" sz="2200" dirty="0" smtClean="0"/>
              <a:t>.). </a:t>
            </a:r>
          </a:p>
          <a:p>
            <a:pPr lvl="1">
              <a:spcBef>
                <a:spcPts val="0"/>
              </a:spcBef>
            </a:pPr>
            <a:r>
              <a:rPr lang="fr-CA" sz="2200" dirty="0" smtClean="0"/>
              <a:t>Si le nom de l’auteur n’est pas disponible, utilisez le titre de l’article pour débuter la référence.</a:t>
            </a:r>
          </a:p>
          <a:p>
            <a:endParaRPr lang="fr-CA" dirty="0"/>
          </a:p>
        </p:txBody>
      </p:sp>
      <p:sp>
        <p:nvSpPr>
          <p:cNvPr id="4" name="Rectangle 3"/>
          <p:cNvSpPr/>
          <p:nvPr>
            <p:custDataLst>
              <p:tags r:id="rId3"/>
            </p:custDataLst>
          </p:nvPr>
        </p:nvSpPr>
        <p:spPr>
          <a:xfrm>
            <a:off x="405780" y="3861048"/>
            <a:ext cx="10990957" cy="2492990"/>
          </a:xfrm>
          <a:prstGeom prst="rect">
            <a:avLst/>
          </a:prstGeom>
        </p:spPr>
        <p:txBody>
          <a:bodyPr wrap="square">
            <a:spAutoFit/>
          </a:bodyPr>
          <a:lstStyle/>
          <a:p>
            <a:pPr marL="361950" indent="-361950">
              <a:spcBef>
                <a:spcPts val="0"/>
              </a:spcBef>
            </a:pPr>
            <a:r>
              <a:rPr lang="en-US" sz="2200" dirty="0">
                <a:latin typeface="+mj-lt"/>
                <a:cs typeface="Times New Roman" panose="02020603050405020304" pitchFamily="18" charset="0"/>
              </a:rPr>
              <a:t>Lee, C. (2010). </a:t>
            </a:r>
            <a:r>
              <a:rPr lang="en-US" sz="2200" i="1" dirty="0">
                <a:latin typeface="+mj-lt"/>
                <a:cs typeface="Times New Roman" panose="02020603050405020304" pitchFamily="18" charset="0"/>
              </a:rPr>
              <a:t>How to </a:t>
            </a:r>
            <a:r>
              <a:rPr lang="en-US" sz="2200" i="1" dirty="0" smtClean="0">
                <a:latin typeface="+mj-lt"/>
                <a:cs typeface="Times New Roman" panose="02020603050405020304" pitchFamily="18" charset="0"/>
              </a:rPr>
              <a:t>cite something </a:t>
            </a:r>
            <a:r>
              <a:rPr lang="en-US" sz="2200" i="1" dirty="0">
                <a:latin typeface="+mj-lt"/>
                <a:cs typeface="Times New Roman" panose="02020603050405020304" pitchFamily="18" charset="0"/>
              </a:rPr>
              <a:t>y</a:t>
            </a:r>
            <a:r>
              <a:rPr lang="en-US" sz="2200" i="1" dirty="0" smtClean="0">
                <a:latin typeface="+mj-lt"/>
                <a:cs typeface="Times New Roman" panose="02020603050405020304" pitchFamily="18" charset="0"/>
              </a:rPr>
              <a:t>ou found </a:t>
            </a:r>
            <a:r>
              <a:rPr lang="en-US" sz="2200" i="1" dirty="0">
                <a:latin typeface="+mj-lt"/>
                <a:cs typeface="Times New Roman" panose="02020603050405020304" pitchFamily="18" charset="0"/>
              </a:rPr>
              <a:t>on  a </a:t>
            </a:r>
            <a:r>
              <a:rPr lang="en-US" sz="2200" i="1" dirty="0" smtClean="0">
                <a:latin typeface="+mj-lt"/>
                <a:cs typeface="Times New Roman" panose="02020603050405020304" pitchFamily="18" charset="0"/>
              </a:rPr>
              <a:t>website </a:t>
            </a:r>
            <a:r>
              <a:rPr lang="en-US" sz="2200" i="1" dirty="0">
                <a:latin typeface="+mj-lt"/>
                <a:cs typeface="Times New Roman" panose="02020603050405020304" pitchFamily="18" charset="0"/>
              </a:rPr>
              <a:t>in APA </a:t>
            </a:r>
            <a:r>
              <a:rPr lang="en-US" sz="2200" i="1" dirty="0" smtClean="0">
                <a:latin typeface="+mj-lt"/>
                <a:cs typeface="Times New Roman" panose="02020603050405020304" pitchFamily="18" charset="0"/>
              </a:rPr>
              <a:t>style</a:t>
            </a:r>
            <a:r>
              <a:rPr lang="en-US" sz="2200" dirty="0">
                <a:latin typeface="+mj-lt"/>
                <a:cs typeface="Times New Roman" panose="02020603050405020304" pitchFamily="18" charset="0"/>
              </a:rPr>
              <a:t>. </a:t>
            </a:r>
            <a:r>
              <a:rPr lang="en-US" sz="2200" dirty="0" err="1" smtClean="0">
                <a:latin typeface="+mj-lt"/>
                <a:cs typeface="Times New Roman" panose="02020603050405020304" pitchFamily="18" charset="0"/>
              </a:rPr>
              <a:t>Récupéré</a:t>
            </a:r>
            <a:r>
              <a:rPr lang="en-US" sz="2200" dirty="0" smtClean="0">
                <a:latin typeface="+mj-lt"/>
                <a:cs typeface="Times New Roman" panose="02020603050405020304" pitchFamily="18" charset="0"/>
              </a:rPr>
              <a:t> sur : http</a:t>
            </a:r>
            <a:r>
              <a:rPr lang="en-US" sz="2200" dirty="0">
                <a:latin typeface="+mj-lt"/>
                <a:cs typeface="Times New Roman" panose="02020603050405020304" pitchFamily="18" charset="0"/>
              </a:rPr>
              <a:t>://</a:t>
            </a:r>
            <a:r>
              <a:rPr lang="en-US" sz="2200" dirty="0" smtClean="0">
                <a:latin typeface="+mj-lt"/>
                <a:cs typeface="Times New Roman" panose="02020603050405020304" pitchFamily="18" charset="0"/>
              </a:rPr>
              <a:t>blog.apastyle.org  </a:t>
            </a:r>
          </a:p>
          <a:p>
            <a:pPr marL="361950" indent="-361950">
              <a:spcBef>
                <a:spcPts val="0"/>
              </a:spcBef>
            </a:pPr>
            <a:endParaRPr lang="en-US" sz="1200" dirty="0" smtClean="0">
              <a:latin typeface="+mj-lt"/>
              <a:cs typeface="Times New Roman" panose="02020603050405020304" pitchFamily="18" charset="0"/>
            </a:endParaRPr>
          </a:p>
          <a:p>
            <a:pPr marL="361950" indent="-361950">
              <a:spcBef>
                <a:spcPts val="0"/>
              </a:spcBef>
            </a:pPr>
            <a:r>
              <a:rPr lang="en-US" sz="2200" dirty="0" smtClean="0">
                <a:latin typeface="+mj-lt"/>
                <a:cs typeface="Times New Roman" panose="02020603050405020304" pitchFamily="18" charset="0"/>
              </a:rPr>
              <a:t>Plagiarism.org (</a:t>
            </a:r>
            <a:r>
              <a:rPr lang="en-US" sz="2200" dirty="0" err="1" smtClean="0">
                <a:latin typeface="+mj-lt"/>
                <a:cs typeface="Times New Roman" panose="02020603050405020304" pitchFamily="18" charset="0"/>
              </a:rPr>
              <a:t>n.d.</a:t>
            </a:r>
            <a:r>
              <a:rPr lang="en-US" sz="2200" dirty="0" smtClean="0">
                <a:latin typeface="+mj-lt"/>
                <a:cs typeface="Times New Roman" panose="02020603050405020304" pitchFamily="18" charset="0"/>
              </a:rPr>
              <a:t>) </a:t>
            </a:r>
            <a:r>
              <a:rPr lang="en-US" sz="2200" i="1" dirty="0" smtClean="0">
                <a:latin typeface="+mj-lt"/>
                <a:cs typeface="Times New Roman" panose="02020603050405020304" pitchFamily="18" charset="0"/>
              </a:rPr>
              <a:t>Types of plagiarism</a:t>
            </a:r>
            <a:r>
              <a:rPr lang="en-US" sz="2200" dirty="0" smtClean="0">
                <a:latin typeface="+mj-lt"/>
                <a:cs typeface="Times New Roman" panose="02020603050405020304" pitchFamily="18" charset="0"/>
              </a:rPr>
              <a:t>. </a:t>
            </a:r>
            <a:r>
              <a:rPr lang="en-US" sz="2200" dirty="0" err="1" smtClean="0">
                <a:latin typeface="+mj-lt"/>
                <a:cs typeface="Times New Roman" panose="02020603050405020304" pitchFamily="18" charset="0"/>
              </a:rPr>
              <a:t>Récupéré</a:t>
            </a:r>
            <a:r>
              <a:rPr lang="en-US" sz="2200" dirty="0" smtClean="0">
                <a:latin typeface="+mj-lt"/>
                <a:cs typeface="Times New Roman" panose="02020603050405020304" pitchFamily="18" charset="0"/>
              </a:rPr>
              <a:t> sur : http</a:t>
            </a:r>
            <a:r>
              <a:rPr lang="en-US" sz="2200" dirty="0">
                <a:latin typeface="+mj-lt"/>
                <a:cs typeface="Times New Roman" panose="02020603050405020304" pitchFamily="18" charset="0"/>
              </a:rPr>
              <a:t>://www.plagiarism.org/plagiarism-101/types-of-plagiarism</a:t>
            </a:r>
            <a:r>
              <a:rPr lang="en-US" sz="2200" dirty="0" smtClean="0">
                <a:latin typeface="+mj-lt"/>
                <a:cs typeface="Times New Roman" panose="02020603050405020304" pitchFamily="18" charset="0"/>
              </a:rPr>
              <a:t>/</a:t>
            </a:r>
          </a:p>
          <a:p>
            <a:pPr marL="361950" indent="-361950">
              <a:spcBef>
                <a:spcPts val="0"/>
              </a:spcBef>
            </a:pPr>
            <a:endParaRPr lang="en-US" sz="1200" dirty="0" smtClean="0">
              <a:latin typeface="+mj-lt"/>
              <a:cs typeface="Times New Roman" panose="02020603050405020304" pitchFamily="18" charset="0"/>
            </a:endParaRPr>
          </a:p>
          <a:p>
            <a:pPr marL="361950" indent="-361950">
              <a:spcBef>
                <a:spcPts val="0"/>
              </a:spcBef>
            </a:pPr>
            <a:r>
              <a:rPr lang="en-US" sz="2200" dirty="0">
                <a:latin typeface="+mj-lt"/>
                <a:cs typeface="Times New Roman" panose="02020603050405020304" pitchFamily="18" charset="0"/>
              </a:rPr>
              <a:t>The </a:t>
            </a:r>
            <a:r>
              <a:rPr lang="en-US" sz="2200" dirty="0" smtClean="0">
                <a:latin typeface="+mj-lt"/>
                <a:cs typeface="Times New Roman" panose="02020603050405020304" pitchFamily="18" charset="0"/>
              </a:rPr>
              <a:t>writer’s </a:t>
            </a:r>
            <a:r>
              <a:rPr lang="en-US" sz="2200" dirty="0">
                <a:latin typeface="+mj-lt"/>
                <a:cs typeface="Times New Roman" panose="02020603050405020304" pitchFamily="18" charset="0"/>
              </a:rPr>
              <a:t>h</a:t>
            </a:r>
            <a:r>
              <a:rPr lang="en-US" sz="2200" dirty="0" smtClean="0">
                <a:latin typeface="+mj-lt"/>
                <a:cs typeface="Times New Roman" panose="02020603050405020304" pitchFamily="18" charset="0"/>
              </a:rPr>
              <a:t>andbook</a:t>
            </a:r>
            <a:r>
              <a:rPr lang="en-US" sz="2200" dirty="0">
                <a:latin typeface="+mj-lt"/>
                <a:cs typeface="Times New Roman" panose="02020603050405020304" pitchFamily="18" charset="0"/>
              </a:rPr>
              <a:t>: Avoiding </a:t>
            </a:r>
            <a:r>
              <a:rPr lang="en-US" sz="2200" dirty="0" smtClean="0">
                <a:latin typeface="+mj-lt"/>
                <a:cs typeface="Times New Roman" panose="02020603050405020304" pitchFamily="18" charset="0"/>
              </a:rPr>
              <a:t>plagiarism </a:t>
            </a:r>
            <a:r>
              <a:rPr lang="en-US" sz="2200" dirty="0">
                <a:latin typeface="+mj-lt"/>
                <a:cs typeface="Times New Roman" panose="02020603050405020304" pitchFamily="18" charset="0"/>
              </a:rPr>
              <a:t>(2012, July 2). </a:t>
            </a:r>
            <a:r>
              <a:rPr lang="en-US" sz="2200" dirty="0" err="1" smtClean="0">
                <a:latin typeface="+mj-lt"/>
                <a:cs typeface="Times New Roman" panose="02020603050405020304" pitchFamily="18" charset="0"/>
              </a:rPr>
              <a:t>Récupéré</a:t>
            </a:r>
            <a:r>
              <a:rPr lang="en-US" sz="2200" dirty="0" smtClean="0">
                <a:latin typeface="+mj-lt"/>
                <a:cs typeface="Times New Roman" panose="02020603050405020304" pitchFamily="18" charset="0"/>
              </a:rPr>
              <a:t> sur : https</a:t>
            </a:r>
            <a:r>
              <a:rPr lang="en-US" sz="2200" dirty="0">
                <a:latin typeface="+mj-lt"/>
                <a:cs typeface="Times New Roman" panose="02020603050405020304" pitchFamily="18" charset="0"/>
              </a:rPr>
              <a:t>://</a:t>
            </a:r>
            <a:r>
              <a:rPr lang="en-US" sz="2200" dirty="0" smtClean="0">
                <a:latin typeface="+mj-lt"/>
                <a:cs typeface="Times New Roman" panose="02020603050405020304" pitchFamily="18" charset="0"/>
              </a:rPr>
              <a:t>writing.wisc.edu/Handbook/QPA_PorQ.html</a:t>
            </a:r>
            <a:endParaRPr lang="en-US" sz="2200" dirty="0">
              <a:latin typeface="+mj-lt"/>
              <a:cs typeface="Times New Roman" panose="02020603050405020304" pitchFamily="18" charset="0"/>
            </a:endParaRPr>
          </a:p>
        </p:txBody>
      </p:sp>
      <p:pic>
        <p:nvPicPr>
          <p:cNvPr id="5" name="Picture 6" descr="http://cdn.mysitemyway.com/etc-mysitemyway/icons/legacy-previews/icons/matte-blue-and-white-square-icons-symbols-shapes/118240-matte-blue-and-white-square-icon-symbols-shapes-power-button.png"/>
          <p:cNvPicPr>
            <a:picLocks noChangeAspect="1" noChangeArrowheads="1"/>
          </p:cNvPicPr>
          <p:nvPr>
            <p:custDataLst>
              <p:tags r:id="rId4"/>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3349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Les références d’une source secondaire</a:t>
            </a:r>
            <a:endParaRPr lang="fr-CA" b="1" dirty="0"/>
          </a:p>
        </p:txBody>
      </p:sp>
      <p:sp>
        <p:nvSpPr>
          <p:cNvPr id="3" name="Espace réservé du contenu 2"/>
          <p:cNvSpPr>
            <a:spLocks noGrp="1"/>
          </p:cNvSpPr>
          <p:nvPr>
            <p:ph idx="1"/>
            <p:custDataLst>
              <p:tags r:id="rId2"/>
            </p:custDataLst>
          </p:nvPr>
        </p:nvSpPr>
        <p:spPr>
          <a:xfrm>
            <a:off x="1522876" y="1700808"/>
            <a:ext cx="10044144" cy="4114800"/>
          </a:xfrm>
        </p:spPr>
        <p:txBody>
          <a:bodyPr/>
          <a:lstStyle/>
          <a:p>
            <a:r>
              <a:rPr lang="fr-CA" dirty="0" smtClean="0"/>
              <a:t>Si vous citez une </a:t>
            </a:r>
            <a:r>
              <a:rPr lang="fr-CA" b="1" u="sng" dirty="0" smtClean="0"/>
              <a:t>source secondaire</a:t>
            </a:r>
            <a:r>
              <a:rPr lang="fr-CA" dirty="0" smtClean="0"/>
              <a:t> dans votre texte, vous devriez inclure dans la liste de référence uniquement la source que vous avez lue. </a:t>
            </a:r>
          </a:p>
          <a:p>
            <a:pPr marL="0" indent="0">
              <a:buNone/>
            </a:pPr>
            <a:r>
              <a:rPr lang="fr-CA" dirty="0" smtClean="0"/>
              <a:t>Par exemple, si vous rapportez une citation de Bentley et al. (1929) que vous avez trouvé dans le </a:t>
            </a:r>
            <a:r>
              <a:rPr lang="fr-CA" i="1" dirty="0" smtClean="0"/>
              <a:t>Publication </a:t>
            </a:r>
            <a:r>
              <a:rPr lang="fr-CA" i="1" dirty="0" err="1" smtClean="0"/>
              <a:t>Manual</a:t>
            </a:r>
            <a:r>
              <a:rPr lang="fr-CA" dirty="0" smtClean="0"/>
              <a:t> de l’APA, vous indiquerez ce manuel dans votre liste des références. Vous n’ajouterez pas Bentley et al. (1929) dans votre liste des références parce que vous n’avez pas consulté cette source directement.</a:t>
            </a:r>
          </a:p>
          <a:p>
            <a:pPr marL="0" indent="0">
              <a:buNone/>
            </a:pPr>
            <a:endParaRPr lang="fr-CA" dirty="0"/>
          </a:p>
        </p:txBody>
      </p:sp>
      <p:sp>
        <p:nvSpPr>
          <p:cNvPr id="7" name="Rectangle à coins arrondis 6"/>
          <p:cNvSpPr/>
          <p:nvPr>
            <p:custDataLst>
              <p:tags r:id="rId3"/>
            </p:custDataLst>
          </p:nvPr>
        </p:nvSpPr>
        <p:spPr bwMode="auto">
          <a:xfrm>
            <a:off x="2349996" y="4456162"/>
            <a:ext cx="8712968" cy="1080000"/>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nchor="ctr"/>
          <a:lstStyle/>
          <a:p>
            <a:pPr algn="just">
              <a:spcBef>
                <a:spcPct val="50000"/>
              </a:spcBef>
              <a:defRPr/>
            </a:pPr>
            <a:r>
              <a:rPr lang="fr-CA" sz="2200" dirty="0" smtClean="0">
                <a:latin typeface="+mj-lt"/>
              </a:rPr>
              <a:t>Le </a:t>
            </a:r>
            <a:r>
              <a:rPr lang="fr-CA" sz="2200" i="1" dirty="0" smtClean="0">
                <a:latin typeface="+mj-lt"/>
              </a:rPr>
              <a:t>Manuel de publication </a:t>
            </a:r>
            <a:r>
              <a:rPr lang="fr-CA" sz="2200" dirty="0" smtClean="0">
                <a:latin typeface="+mj-lt"/>
              </a:rPr>
              <a:t>de l’APA présente ce qui est considéré comme le « standard » de la procédure à suivre (Bentley et al., 1929, p. 57; tel que cité par l’Association américaine de psychologie, 2010, p. 3). </a:t>
            </a:r>
            <a:endParaRPr lang="fr-CA" sz="2200" dirty="0">
              <a:latin typeface="+mj-lt"/>
            </a:endParaRPr>
          </a:p>
        </p:txBody>
      </p:sp>
      <p:sp>
        <p:nvSpPr>
          <p:cNvPr id="8" name="Rectangle 7"/>
          <p:cNvSpPr/>
          <p:nvPr>
            <p:custDataLst>
              <p:tags r:id="rId4"/>
            </p:custDataLst>
          </p:nvPr>
        </p:nvSpPr>
        <p:spPr>
          <a:xfrm>
            <a:off x="2349996" y="5570192"/>
            <a:ext cx="9505056" cy="769441"/>
          </a:xfrm>
          <a:prstGeom prst="rect">
            <a:avLst/>
          </a:prstGeom>
        </p:spPr>
        <p:txBody>
          <a:bodyPr wrap="square">
            <a:spAutoFit/>
          </a:bodyPr>
          <a:lstStyle/>
          <a:p>
            <a:pPr marL="457200" indent="-457200">
              <a:spcBef>
                <a:spcPts val="0"/>
              </a:spcBef>
              <a:tabLst>
                <a:tab pos="287338" algn="l"/>
              </a:tabLst>
              <a:defRPr/>
            </a:pPr>
            <a:r>
              <a:rPr lang="en-US" sz="2200" dirty="0" smtClean="0">
                <a:latin typeface="+mj-lt"/>
              </a:rPr>
              <a:t>American Psychological Association (2010). </a:t>
            </a:r>
            <a:r>
              <a:rPr lang="en-US" sz="2200" i="1" dirty="0" smtClean="0">
                <a:latin typeface="+mj-lt"/>
              </a:rPr>
              <a:t>Publication manual of the American Psychological Association </a:t>
            </a:r>
            <a:r>
              <a:rPr lang="en-US" sz="2200" dirty="0" smtClean="0">
                <a:latin typeface="+mj-lt"/>
              </a:rPr>
              <a:t>(6</a:t>
            </a:r>
            <a:r>
              <a:rPr lang="en-US" sz="2200" baseline="30000" dirty="0" smtClean="0">
                <a:latin typeface="+mj-lt"/>
              </a:rPr>
              <a:t>th</a:t>
            </a:r>
            <a:r>
              <a:rPr lang="en-US" sz="2200" dirty="0" smtClean="0">
                <a:latin typeface="+mj-lt"/>
              </a:rPr>
              <a:t> ed.). Washington,  DC: Author.</a:t>
            </a:r>
            <a:endParaRPr lang="en-US" sz="2200" dirty="0">
              <a:latin typeface="+mj-lt"/>
            </a:endParaRPr>
          </a:p>
        </p:txBody>
      </p:sp>
      <p:sp>
        <p:nvSpPr>
          <p:cNvPr id="4" name="Accolade ouvrante 3"/>
          <p:cNvSpPr/>
          <p:nvPr>
            <p:custDataLst>
              <p:tags r:id="rId5"/>
            </p:custDataLst>
          </p:nvPr>
        </p:nvSpPr>
        <p:spPr>
          <a:xfrm>
            <a:off x="1845940" y="4456162"/>
            <a:ext cx="432048" cy="1060952"/>
          </a:xfrm>
          <a:prstGeom prst="leftBrace">
            <a:avLst>
              <a:gd name="adj1" fmla="val 38095"/>
              <a:gd name="adj2" fmla="val 50000"/>
            </a:avLst>
          </a:prstGeom>
          <a:no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sp>
        <p:nvSpPr>
          <p:cNvPr id="9" name="Accolade ouvrante 8"/>
          <p:cNvSpPr/>
          <p:nvPr>
            <p:custDataLst>
              <p:tags r:id="rId6"/>
            </p:custDataLst>
          </p:nvPr>
        </p:nvSpPr>
        <p:spPr>
          <a:xfrm>
            <a:off x="1917948" y="5594424"/>
            <a:ext cx="351656" cy="682876"/>
          </a:xfrm>
          <a:prstGeom prst="leftBrace">
            <a:avLst>
              <a:gd name="adj1" fmla="val 38095"/>
              <a:gd name="adj2" fmla="val 50000"/>
            </a:avLst>
          </a:prstGeom>
          <a:no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sp>
        <p:nvSpPr>
          <p:cNvPr id="10" name="ZoneTexte 9"/>
          <p:cNvSpPr txBox="1"/>
          <p:nvPr>
            <p:custDataLst>
              <p:tags r:id="rId7"/>
            </p:custDataLst>
          </p:nvPr>
        </p:nvSpPr>
        <p:spPr>
          <a:xfrm>
            <a:off x="64790" y="4794068"/>
            <a:ext cx="1800200" cy="397032"/>
          </a:xfrm>
          <a:prstGeom prst="rect">
            <a:avLst/>
          </a:prstGeom>
          <a:noFill/>
        </p:spPr>
        <p:txBody>
          <a:bodyPr wrap="square" rtlCol="0">
            <a:spAutoFit/>
          </a:bodyPr>
          <a:lstStyle/>
          <a:p>
            <a:pPr algn="ctr">
              <a:lnSpc>
                <a:spcPct val="90000"/>
              </a:lnSpc>
            </a:pPr>
            <a:r>
              <a:rPr lang="fr-CA" sz="2200" i="1" dirty="0"/>
              <a:t>d</a:t>
            </a:r>
            <a:r>
              <a:rPr lang="fr-CA" sz="2200" i="1" dirty="0" smtClean="0"/>
              <a:t>ans le texte</a:t>
            </a:r>
            <a:endParaRPr lang="fr-CA" sz="2200" i="1" dirty="0"/>
          </a:p>
        </p:txBody>
      </p:sp>
      <p:sp>
        <p:nvSpPr>
          <p:cNvPr id="11" name="ZoneTexte 10"/>
          <p:cNvSpPr txBox="1"/>
          <p:nvPr>
            <p:custDataLst>
              <p:tags r:id="rId8"/>
            </p:custDataLst>
          </p:nvPr>
        </p:nvSpPr>
        <p:spPr>
          <a:xfrm>
            <a:off x="-26268" y="5607589"/>
            <a:ext cx="1989956" cy="701731"/>
          </a:xfrm>
          <a:prstGeom prst="rect">
            <a:avLst/>
          </a:prstGeom>
          <a:noFill/>
        </p:spPr>
        <p:txBody>
          <a:bodyPr wrap="square" rtlCol="0">
            <a:spAutoFit/>
          </a:bodyPr>
          <a:lstStyle/>
          <a:p>
            <a:pPr algn="ctr">
              <a:lnSpc>
                <a:spcPct val="90000"/>
              </a:lnSpc>
            </a:pPr>
            <a:r>
              <a:rPr lang="fr-CA" sz="2200" i="1" dirty="0"/>
              <a:t>d</a:t>
            </a:r>
            <a:r>
              <a:rPr lang="fr-CA" sz="2200" i="1" dirty="0" smtClean="0"/>
              <a:t>ans la liste des références</a:t>
            </a:r>
            <a:endParaRPr lang="fr-CA" sz="2200" i="1" dirty="0"/>
          </a:p>
        </p:txBody>
      </p:sp>
      <p:pic>
        <p:nvPicPr>
          <p:cNvPr id="12" name="Picture 6" descr="http://cdn.mysitemyway.com/etc-mysitemyway/icons/legacy-previews/icons/matte-blue-and-white-square-icons-symbols-shapes/118240-matte-blue-and-white-square-icon-symbols-shapes-power-button.png"/>
          <p:cNvPicPr>
            <a:picLocks noChangeAspect="1" noChangeArrowheads="1"/>
          </p:cNvPicPr>
          <p:nvPr>
            <p:custDataLst>
              <p:tags r:id="rId9"/>
            </p:custDataLst>
          </p:nvPr>
        </p:nvPicPr>
        <p:blipFill>
          <a:blip r:embed="rId11"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0154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Le saviez-vous?</a:t>
            </a:r>
            <a:endParaRPr lang="fr-CA" b="1" dirty="0"/>
          </a:p>
        </p:txBody>
      </p:sp>
      <p:sp>
        <p:nvSpPr>
          <p:cNvPr id="3" name="Espace réservé du contenu 2"/>
          <p:cNvSpPr>
            <a:spLocks noGrp="1"/>
          </p:cNvSpPr>
          <p:nvPr>
            <p:ph idx="1"/>
            <p:custDataLst>
              <p:tags r:id="rId2"/>
            </p:custDataLst>
          </p:nvPr>
        </p:nvSpPr>
        <p:spPr/>
        <p:txBody>
          <a:bodyPr>
            <a:normAutofit lnSpcReduction="10000"/>
          </a:bodyPr>
          <a:lstStyle/>
          <a:p>
            <a:r>
              <a:rPr lang="fr-CA" dirty="0" smtClean="0"/>
              <a:t>Bien que de nombreux actes de plagiat soient intentionnels (c.-à-d. commis avec l’intention de plagier et la conscience de la malhonnêteté de cette pratique), le plagiat peut aussi être involontaire (c.-à-d. commis sans intention malhonnête) en raison de la négligence de l’auteur. </a:t>
            </a:r>
          </a:p>
          <a:p>
            <a:r>
              <a:rPr lang="fr-CA" dirty="0" smtClean="0"/>
              <a:t>Que vous ayez l’intention de plagier ou non, </a:t>
            </a:r>
            <a:r>
              <a:rPr lang="fr-CA" b="1" dirty="0" smtClean="0"/>
              <a:t>le plagiat est un acte contraire à l’éthique et aux politiques</a:t>
            </a:r>
            <a:r>
              <a:rPr lang="fr-CA" b="1" dirty="0"/>
              <a:t> </a:t>
            </a:r>
            <a:r>
              <a:rPr lang="fr-CA" b="1" dirty="0" smtClean="0"/>
              <a:t>et règlements disciplinaires de l’Université, et s’avère une faute grave</a:t>
            </a:r>
            <a:r>
              <a:rPr lang="fr-CA" dirty="0" smtClean="0"/>
              <a:t>.</a:t>
            </a:r>
          </a:p>
          <a:p>
            <a:r>
              <a:rPr lang="fr-CA" dirty="0" smtClean="0"/>
              <a:t>Si vous êtes reconnu coupable de plagiat, vous risquez d’échouer une session, un cours, ou même d’être renvoyé de votre programme !</a:t>
            </a:r>
            <a:endParaRPr lang="fr-CA" dirty="0"/>
          </a:p>
        </p:txBody>
      </p:sp>
      <p:pic>
        <p:nvPicPr>
          <p:cNvPr id="4"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7200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La liste des références</a:t>
            </a:r>
            <a:endParaRPr lang="fr-CA" b="1" dirty="0"/>
          </a:p>
        </p:txBody>
      </p:sp>
      <p:sp>
        <p:nvSpPr>
          <p:cNvPr id="3" name="Espace réservé du contenu 2"/>
          <p:cNvSpPr>
            <a:spLocks noGrp="1"/>
          </p:cNvSpPr>
          <p:nvPr>
            <p:ph idx="1"/>
            <p:custDataLst>
              <p:tags r:id="rId2"/>
            </p:custDataLst>
          </p:nvPr>
        </p:nvSpPr>
        <p:spPr/>
        <p:txBody>
          <a:bodyPr>
            <a:normAutofit lnSpcReduction="10000"/>
          </a:bodyPr>
          <a:lstStyle/>
          <a:p>
            <a:r>
              <a:rPr lang="fr-CA" dirty="0" smtClean="0"/>
              <a:t>Toutes les sources citées dans votre texte doivent figurer dans la liste des références à la fin de votre document.</a:t>
            </a:r>
          </a:p>
          <a:p>
            <a:r>
              <a:rPr lang="fr-CA" dirty="0" smtClean="0"/>
              <a:t>Dans cette liste, les références sont présentées :</a:t>
            </a:r>
          </a:p>
          <a:p>
            <a:pPr lvl="1"/>
            <a:r>
              <a:rPr lang="fr-CA" sz="2200" dirty="0"/>
              <a:t>e</a:t>
            </a:r>
            <a:r>
              <a:rPr lang="fr-CA" sz="2200" dirty="0" smtClean="0"/>
              <a:t>n ordre alphabétique selon le nom de famille des auteurs. S’il y a plusieurs sources provenant du même auteur, les références sont alors classées lettre par lettre selon les noms de famille des auteurs suivants, puis selon l’année de publication (en commençant par l’année la plus ancienne).</a:t>
            </a:r>
          </a:p>
          <a:p>
            <a:r>
              <a:rPr lang="fr-CA" dirty="0" smtClean="0"/>
              <a:t>La liste des références inclut des retraits </a:t>
            </a:r>
            <a:r>
              <a:rPr lang="fr-CA" dirty="0"/>
              <a:t>(</a:t>
            </a:r>
            <a:r>
              <a:rPr lang="fr-CA" dirty="0" smtClean="0"/>
              <a:t>la première ligne de la référence est alignée à gauche et les lignes suivantes sont en retrait) et est présentée à double interligne. </a:t>
            </a:r>
            <a:endParaRPr lang="fr-CA" dirty="0"/>
          </a:p>
        </p:txBody>
      </p:sp>
    </p:spTree>
    <p:extLst>
      <p:ext uri="{BB962C8B-B14F-4D97-AF65-F5344CB8AC3E}">
        <p14:creationId xmlns:p14="http://schemas.microsoft.com/office/powerpoint/2010/main" val="2620109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custDataLst>
              <p:tags r:id="rId1"/>
            </p:custDataLst>
          </p:nvPr>
        </p:nvSpPr>
        <p:spPr>
          <a:xfrm>
            <a:off x="189756" y="620688"/>
            <a:ext cx="11783045" cy="5616624"/>
          </a:xfrm>
        </p:spPr>
        <p:txBody>
          <a:bodyPr>
            <a:noAutofit/>
          </a:bodyPr>
          <a:lstStyle/>
          <a:p>
            <a:pPr marL="0" indent="-228600" algn="ctr">
              <a:lnSpc>
                <a:spcPct val="100000"/>
              </a:lnSpc>
              <a:spcBef>
                <a:spcPts val="600"/>
              </a:spcBef>
              <a:buNone/>
            </a:pPr>
            <a:r>
              <a:rPr lang="en-US" sz="2200" b="1" dirty="0" err="1" smtClean="0">
                <a:latin typeface="+mj-lt"/>
                <a:cs typeface="Times New Roman" panose="02020603050405020304" pitchFamily="18" charset="0"/>
              </a:rPr>
              <a:t>Références</a:t>
            </a:r>
            <a:endParaRPr lang="en-US" sz="2200" b="1" dirty="0" smtClean="0">
              <a:latin typeface="+mj-lt"/>
              <a:cs typeface="Times New Roman" panose="02020603050405020304" pitchFamily="18" charset="0"/>
            </a:endParaRPr>
          </a:p>
          <a:p>
            <a:pPr marL="0" indent="-228600" algn="ctr">
              <a:lnSpc>
                <a:spcPct val="100000"/>
              </a:lnSpc>
              <a:spcBef>
                <a:spcPts val="600"/>
              </a:spcBef>
              <a:buNone/>
            </a:pPr>
            <a:endParaRPr lang="en-US" sz="600" b="1" dirty="0" smtClean="0">
              <a:latin typeface="+mj-lt"/>
              <a:cs typeface="Times New Roman" panose="02020603050405020304" pitchFamily="18" charset="0"/>
            </a:endParaRPr>
          </a:p>
          <a:p>
            <a:pPr marL="361950" indent="-361950">
              <a:lnSpc>
                <a:spcPct val="100000"/>
              </a:lnSpc>
              <a:spcBef>
                <a:spcPts val="600"/>
              </a:spcBef>
              <a:buNone/>
              <a:tabLst>
                <a:tab pos="361950" algn="l"/>
              </a:tabLst>
            </a:pPr>
            <a:r>
              <a:rPr lang="en-US" sz="2200" dirty="0" smtClean="0">
                <a:latin typeface="+mj-lt"/>
                <a:cs typeface="Times New Roman" panose="02020603050405020304" pitchFamily="18" charset="0"/>
              </a:rPr>
              <a:t>Myers</a:t>
            </a:r>
            <a:r>
              <a:rPr lang="en-US" sz="2200" dirty="0">
                <a:latin typeface="+mj-lt"/>
                <a:cs typeface="Times New Roman" panose="02020603050405020304" pitchFamily="18" charset="0"/>
              </a:rPr>
              <a:t>, D. G. (2013).  </a:t>
            </a:r>
            <a:r>
              <a:rPr lang="en-US" sz="2200" i="1" dirty="0">
                <a:latin typeface="+mj-lt"/>
                <a:cs typeface="Times New Roman" panose="02020603050405020304" pitchFamily="18" charset="0"/>
              </a:rPr>
              <a:t>Psychology</a:t>
            </a:r>
            <a:r>
              <a:rPr lang="en-US" sz="2200" dirty="0">
                <a:latin typeface="+mj-lt"/>
                <a:cs typeface="Times New Roman" panose="02020603050405020304" pitchFamily="18" charset="0"/>
              </a:rPr>
              <a:t> (10</a:t>
            </a:r>
            <a:r>
              <a:rPr lang="en-US" sz="2200" baseline="30000" dirty="0">
                <a:latin typeface="+mj-lt"/>
                <a:cs typeface="Times New Roman" panose="02020603050405020304" pitchFamily="18" charset="0"/>
              </a:rPr>
              <a:t>th</a:t>
            </a:r>
            <a:r>
              <a:rPr lang="en-US" sz="2200" dirty="0">
                <a:latin typeface="+mj-lt"/>
                <a:cs typeface="Times New Roman" panose="02020603050405020304" pitchFamily="18" charset="0"/>
              </a:rPr>
              <a:t> e</a:t>
            </a:r>
            <a:r>
              <a:rPr lang="en-US" sz="2200" dirty="0" smtClean="0">
                <a:latin typeface="+mj-lt"/>
                <a:cs typeface="Times New Roman" panose="02020603050405020304" pitchFamily="18" charset="0"/>
              </a:rPr>
              <a:t>d.). </a:t>
            </a:r>
            <a:r>
              <a:rPr lang="en-US" sz="2200" dirty="0">
                <a:latin typeface="+mj-lt"/>
                <a:cs typeface="Times New Roman" panose="02020603050405020304" pitchFamily="18" charset="0"/>
              </a:rPr>
              <a:t>New York, </a:t>
            </a:r>
            <a:r>
              <a:rPr lang="en-US" sz="2200" dirty="0" smtClean="0">
                <a:latin typeface="+mj-lt"/>
                <a:cs typeface="Times New Roman" panose="02020603050405020304" pitchFamily="18" charset="0"/>
              </a:rPr>
              <a:t>NY</a:t>
            </a:r>
            <a:r>
              <a:rPr lang="en-US" sz="2200" dirty="0">
                <a:latin typeface="+mj-lt"/>
                <a:cs typeface="Times New Roman" panose="02020603050405020304" pitchFamily="18" charset="0"/>
              </a:rPr>
              <a:t>: </a:t>
            </a:r>
            <a:r>
              <a:rPr lang="en-US" sz="2200" dirty="0" smtClean="0">
                <a:latin typeface="+mj-lt"/>
                <a:cs typeface="Times New Roman" panose="02020603050405020304" pitchFamily="18" charset="0"/>
              </a:rPr>
              <a:t>Worth.</a:t>
            </a:r>
          </a:p>
          <a:p>
            <a:pPr marL="361950" indent="-361950">
              <a:lnSpc>
                <a:spcPct val="100000"/>
              </a:lnSpc>
              <a:spcBef>
                <a:spcPts val="600"/>
              </a:spcBef>
              <a:buNone/>
              <a:tabLst>
                <a:tab pos="361950" algn="l"/>
              </a:tabLst>
            </a:pPr>
            <a:r>
              <a:rPr lang="en-US" sz="2200" dirty="0" smtClean="0">
                <a:latin typeface="+mj-lt"/>
                <a:cs typeface="Times New Roman" panose="02020603050405020304" pitchFamily="18" charset="0"/>
              </a:rPr>
              <a:t>Wilson, T. D. (2005). The message is in the method: Celebrating and exporting the experimental approach. </a:t>
            </a:r>
            <a:r>
              <a:rPr lang="en-US" sz="2200" i="1" dirty="0" smtClean="0">
                <a:latin typeface="+mj-lt"/>
                <a:cs typeface="Times New Roman" panose="02020603050405020304" pitchFamily="18" charset="0"/>
              </a:rPr>
              <a:t>Psychology Inquiry, 16</a:t>
            </a:r>
            <a:r>
              <a:rPr lang="en-US" sz="2200" dirty="0" smtClean="0">
                <a:latin typeface="+mj-lt"/>
                <a:cs typeface="Times New Roman" panose="02020603050405020304" pitchFamily="18" charset="0"/>
              </a:rPr>
              <a:t>, 185-193. http</a:t>
            </a:r>
            <a:r>
              <a:rPr lang="en-US" sz="2200" dirty="0">
                <a:latin typeface="+mj-lt"/>
                <a:cs typeface="Times New Roman" panose="02020603050405020304" pitchFamily="18" charset="0"/>
              </a:rPr>
              <a:t>://dx.doi.org/10.1207/s15327965pli1604_09</a:t>
            </a:r>
            <a:endParaRPr lang="en-US" sz="2200" dirty="0" smtClean="0">
              <a:latin typeface="+mj-lt"/>
              <a:cs typeface="Times New Roman" panose="02020603050405020304" pitchFamily="18" charset="0"/>
            </a:endParaRPr>
          </a:p>
          <a:p>
            <a:pPr marL="361950" indent="-361950">
              <a:lnSpc>
                <a:spcPct val="100000"/>
              </a:lnSpc>
              <a:spcBef>
                <a:spcPts val="600"/>
              </a:spcBef>
              <a:buNone/>
              <a:tabLst>
                <a:tab pos="361950" algn="l"/>
              </a:tabLst>
            </a:pPr>
            <a:r>
              <a:rPr lang="en-US" sz="2200" dirty="0" smtClean="0">
                <a:latin typeface="+mj-lt"/>
                <a:cs typeface="Times New Roman" panose="02020603050405020304" pitchFamily="18" charset="0"/>
              </a:rPr>
              <a:t>Wilson, T. D., &amp; </a:t>
            </a:r>
            <a:r>
              <a:rPr lang="en-US" sz="2200" dirty="0" err="1" smtClean="0">
                <a:latin typeface="+mj-lt"/>
                <a:cs typeface="Times New Roman" panose="02020603050405020304" pitchFamily="18" charset="0"/>
              </a:rPr>
              <a:t>Brekke</a:t>
            </a:r>
            <a:r>
              <a:rPr lang="en-US" sz="2200" dirty="0" smtClean="0">
                <a:latin typeface="+mj-lt"/>
                <a:cs typeface="Times New Roman" panose="02020603050405020304" pitchFamily="18" charset="0"/>
              </a:rPr>
              <a:t>, N. C. </a:t>
            </a:r>
            <a:r>
              <a:rPr lang="en-US" sz="2200" dirty="0">
                <a:latin typeface="+mj-lt"/>
                <a:cs typeface="Times New Roman" panose="02020603050405020304" pitchFamily="18" charset="0"/>
              </a:rPr>
              <a:t>(1994</a:t>
            </a:r>
            <a:r>
              <a:rPr lang="en-US" sz="2200" dirty="0" smtClean="0">
                <a:latin typeface="+mj-lt"/>
                <a:cs typeface="Times New Roman" panose="02020603050405020304" pitchFamily="18" charset="0"/>
              </a:rPr>
              <a:t>). Mental contamination and mental correction: Unwanted influences on judgments and evaluations. </a:t>
            </a:r>
            <a:r>
              <a:rPr lang="en-US" sz="2200" dirty="0">
                <a:latin typeface="+mj-lt"/>
                <a:cs typeface="Times New Roman" panose="02020603050405020304" pitchFamily="18" charset="0"/>
              </a:rPr>
              <a:t> </a:t>
            </a:r>
            <a:r>
              <a:rPr lang="en-US" sz="2200" i="1" dirty="0" smtClean="0">
                <a:latin typeface="+mj-lt"/>
                <a:cs typeface="Times New Roman" panose="02020603050405020304" pitchFamily="18" charset="0"/>
              </a:rPr>
              <a:t>Psychology Bulletin, 116</a:t>
            </a:r>
            <a:r>
              <a:rPr lang="en-US" sz="2200" dirty="0" smtClean="0">
                <a:latin typeface="+mj-lt"/>
                <a:cs typeface="Times New Roman" panose="02020603050405020304" pitchFamily="18" charset="0"/>
              </a:rPr>
              <a:t>, 117-142. http</a:t>
            </a:r>
            <a:r>
              <a:rPr lang="en-US" sz="2200" dirty="0">
                <a:latin typeface="+mj-lt"/>
                <a:cs typeface="Times New Roman" panose="02020603050405020304" pitchFamily="18" charset="0"/>
              </a:rPr>
              <a:t>://</a:t>
            </a:r>
            <a:r>
              <a:rPr lang="en-US" sz="2200" dirty="0" smtClean="0">
                <a:latin typeface="+mj-lt"/>
                <a:cs typeface="Times New Roman" panose="02020603050405020304" pitchFamily="18" charset="0"/>
              </a:rPr>
              <a:t>dx.doi.org/10.1037/0033-2909.116.1.117</a:t>
            </a:r>
          </a:p>
          <a:p>
            <a:pPr marL="361950" indent="-361950">
              <a:lnSpc>
                <a:spcPct val="100000"/>
              </a:lnSpc>
              <a:spcBef>
                <a:spcPts val="600"/>
              </a:spcBef>
              <a:buNone/>
              <a:tabLst>
                <a:tab pos="361950" algn="l"/>
              </a:tabLst>
            </a:pPr>
            <a:r>
              <a:rPr lang="en-US" sz="2200" dirty="0" smtClean="0">
                <a:latin typeface="+mj-lt"/>
                <a:cs typeface="Times New Roman" panose="02020603050405020304" pitchFamily="18" charset="0"/>
              </a:rPr>
              <a:t>Wilson, T. D., </a:t>
            </a:r>
            <a:r>
              <a:rPr lang="en-US" sz="2200" dirty="0" err="1" smtClean="0">
                <a:latin typeface="+mj-lt"/>
                <a:cs typeface="Times New Roman" panose="02020603050405020304" pitchFamily="18" charset="0"/>
              </a:rPr>
              <a:t>Damiani</a:t>
            </a:r>
            <a:r>
              <a:rPr lang="en-US" sz="2200" dirty="0" smtClean="0">
                <a:latin typeface="+mj-lt"/>
                <a:cs typeface="Times New Roman" panose="02020603050405020304" pitchFamily="18" charset="0"/>
              </a:rPr>
              <a:t>, M., &amp; Shelton, N. (2002). Improving the academic performance of  college students with brief attributional interventions. </a:t>
            </a:r>
            <a:r>
              <a:rPr lang="en-US" sz="2200" dirty="0" err="1" smtClean="0">
                <a:latin typeface="+mj-lt"/>
                <a:cs typeface="Times New Roman" panose="02020603050405020304" pitchFamily="18" charset="0"/>
              </a:rPr>
              <a:t>Dans</a:t>
            </a:r>
            <a:r>
              <a:rPr lang="en-US" sz="2200" dirty="0" smtClean="0">
                <a:latin typeface="+mj-lt"/>
                <a:cs typeface="Times New Roman" panose="02020603050405020304" pitchFamily="18" charset="0"/>
              </a:rPr>
              <a:t> J. Aronson (Ed.), </a:t>
            </a:r>
            <a:r>
              <a:rPr lang="en-US" sz="2200" i="1" dirty="0" smtClean="0">
                <a:latin typeface="+mj-lt"/>
                <a:cs typeface="Times New Roman" panose="02020603050405020304" pitchFamily="18" charset="0"/>
              </a:rPr>
              <a:t>Improving academic </a:t>
            </a:r>
            <a:r>
              <a:rPr lang="en-US" sz="2200" i="1" dirty="0">
                <a:latin typeface="+mj-lt"/>
                <a:cs typeface="Times New Roman" panose="02020603050405020304" pitchFamily="18" charset="0"/>
              </a:rPr>
              <a:t> </a:t>
            </a:r>
            <a:r>
              <a:rPr lang="en-US" sz="2200" i="1" dirty="0" smtClean="0">
                <a:latin typeface="+mj-lt"/>
                <a:cs typeface="Times New Roman" panose="02020603050405020304" pitchFamily="18" charset="0"/>
              </a:rPr>
              <a:t>achievement: Impact of psychological factors on education </a:t>
            </a:r>
            <a:r>
              <a:rPr lang="en-US" sz="2200" dirty="0" smtClean="0">
                <a:latin typeface="+mj-lt"/>
                <a:cs typeface="Times New Roman" panose="02020603050405020304" pitchFamily="18" charset="0"/>
              </a:rPr>
              <a:t>(pp. 88-108). San Diego, CA: Academic Press.</a:t>
            </a:r>
          </a:p>
          <a:p>
            <a:pPr marL="361950" indent="-361950">
              <a:lnSpc>
                <a:spcPct val="100000"/>
              </a:lnSpc>
              <a:spcBef>
                <a:spcPts val="600"/>
              </a:spcBef>
              <a:buNone/>
              <a:tabLst>
                <a:tab pos="361950" algn="l"/>
              </a:tabLst>
            </a:pPr>
            <a:r>
              <a:rPr lang="en-US" sz="2200" dirty="0" smtClean="0">
                <a:latin typeface="+mj-lt"/>
                <a:cs typeface="Times New Roman" panose="02020603050405020304" pitchFamily="18" charset="0"/>
              </a:rPr>
              <a:t>Wilson, T. D., Lisle, D., </a:t>
            </a:r>
            <a:r>
              <a:rPr lang="en-US" sz="2200" dirty="0" err="1" smtClean="0">
                <a:latin typeface="+mj-lt"/>
                <a:cs typeface="Times New Roman" panose="02020603050405020304" pitchFamily="18" charset="0"/>
              </a:rPr>
              <a:t>Schooler</a:t>
            </a:r>
            <a:r>
              <a:rPr lang="en-US" sz="2200" dirty="0" smtClean="0">
                <a:latin typeface="+mj-lt"/>
                <a:cs typeface="Times New Roman" panose="02020603050405020304" pitchFamily="18" charset="0"/>
              </a:rPr>
              <a:t>, J. W., Hodges, S. D., </a:t>
            </a:r>
            <a:r>
              <a:rPr lang="en-US" sz="2200" dirty="0" err="1" smtClean="0">
                <a:latin typeface="+mj-lt"/>
                <a:cs typeface="Times New Roman" panose="02020603050405020304" pitchFamily="18" charset="0"/>
              </a:rPr>
              <a:t>Klaaren</a:t>
            </a:r>
            <a:r>
              <a:rPr lang="en-US" sz="2200" dirty="0" smtClean="0">
                <a:latin typeface="+mj-lt"/>
                <a:cs typeface="Times New Roman" panose="02020603050405020304" pitchFamily="18" charset="0"/>
              </a:rPr>
              <a:t>, K. J., &amp; La Fleur, S. J. (1993). Introspecting about reasons can reduce post-choice satisfaction. </a:t>
            </a:r>
            <a:r>
              <a:rPr lang="en-US" sz="2200" i="1" dirty="0" smtClean="0">
                <a:latin typeface="+mj-lt"/>
                <a:cs typeface="Times New Roman" panose="02020603050405020304" pitchFamily="18" charset="0"/>
              </a:rPr>
              <a:t>Personality and Social Psychology Bulletin, 19</a:t>
            </a:r>
            <a:r>
              <a:rPr lang="en-US" sz="2200" dirty="0" smtClean="0">
                <a:latin typeface="+mj-lt"/>
                <a:cs typeface="Times New Roman" panose="02020603050405020304" pitchFamily="18" charset="0"/>
              </a:rPr>
              <a:t>, 331-339. </a:t>
            </a:r>
            <a:r>
              <a:rPr lang="en-US" sz="2200" dirty="0">
                <a:latin typeface="+mj-lt"/>
                <a:cs typeface="Times New Roman" panose="02020603050405020304" pitchFamily="18" charset="0"/>
              </a:rPr>
              <a:t>http://dx.doi.org/10.1177/0146167293193010</a:t>
            </a:r>
          </a:p>
        </p:txBody>
      </p:sp>
      <p:pic>
        <p:nvPicPr>
          <p:cNvPr id="3" name="Picture 6" descr="http://cdn.mysitemyway.com/etc-mysitemyway/icons/legacy-previews/icons/matte-blue-and-white-square-icons-symbols-shapes/118240-matte-blue-and-white-square-icon-symbols-shapes-power-button.png"/>
          <p:cNvPicPr>
            <a:picLocks noChangeAspect="1" noChangeArrowheads="1"/>
          </p:cNvPicPr>
          <p:nvPr>
            <p:custDataLst>
              <p:tags r:id="rId2"/>
            </p:custDataLst>
          </p:nvPr>
        </p:nvPicPr>
        <p:blipFill>
          <a:blip r:embed="rId4"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8519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a:lstStyle/>
          <a:p>
            <a:r>
              <a:rPr lang="fr-CA" b="1" dirty="0" smtClean="0"/>
              <a:t>Conclusion</a:t>
            </a:r>
            <a:endParaRPr lang="fr-CA" b="1" dirty="0"/>
          </a:p>
        </p:txBody>
      </p:sp>
      <p:sp>
        <p:nvSpPr>
          <p:cNvPr id="5" name="Espace réservé du texte 4"/>
          <p:cNvSpPr>
            <a:spLocks noGrp="1"/>
          </p:cNvSpPr>
          <p:nvPr>
            <p:ph type="body" idx="1"/>
            <p:custDataLst>
              <p:tags r:id="rId2"/>
            </p:custDataLst>
          </p:nvPr>
        </p:nvSpPr>
        <p:spPr>
          <a:xfrm>
            <a:off x="1522413" y="4876799"/>
            <a:ext cx="8229598" cy="1229737"/>
          </a:xfrm>
        </p:spPr>
        <p:txBody>
          <a:bodyPr>
            <a:normAutofit/>
          </a:bodyPr>
          <a:lstStyle/>
          <a:p>
            <a:r>
              <a:rPr lang="fr-CA" sz="2000" b="1" dirty="0" smtClean="0"/>
              <a:t>Vue d’ensemble : </a:t>
            </a:r>
            <a:r>
              <a:rPr lang="fr-CA" sz="2000" dirty="0" smtClean="0"/>
              <a:t>Cette section du tutoriel rappelle les notions importantes sur la prévention du plagiat et fournit des ressources pour de l’information additionnelle sur la prévention du plagiat, les citations et les références.</a:t>
            </a:r>
            <a:endParaRPr lang="fr-CA" sz="2000" dirty="0"/>
          </a:p>
        </p:txBody>
      </p:sp>
      <p:pic>
        <p:nvPicPr>
          <p:cNvPr id="6"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1436245" y="6106537"/>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8506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p:txBody>
          <a:bodyPr/>
          <a:lstStyle/>
          <a:p>
            <a:r>
              <a:rPr lang="fr-CA" b="1" dirty="0" smtClean="0"/>
              <a:t>Conclusion</a:t>
            </a:r>
            <a:endParaRPr lang="fr-CA" b="1" dirty="0"/>
          </a:p>
        </p:txBody>
      </p:sp>
      <p:sp>
        <p:nvSpPr>
          <p:cNvPr id="5" name="Espace réservé du contenu 4"/>
          <p:cNvSpPr>
            <a:spLocks noGrp="1"/>
          </p:cNvSpPr>
          <p:nvPr>
            <p:ph idx="1"/>
            <p:custDataLst>
              <p:tags r:id="rId2"/>
            </p:custDataLst>
          </p:nvPr>
        </p:nvSpPr>
        <p:spPr>
          <a:xfrm>
            <a:off x="1522876" y="1905000"/>
            <a:ext cx="9143538" cy="4476328"/>
          </a:xfrm>
        </p:spPr>
        <p:txBody>
          <a:bodyPr>
            <a:normAutofit lnSpcReduction="10000"/>
          </a:bodyPr>
          <a:lstStyle/>
          <a:p>
            <a:r>
              <a:rPr lang="fr-CA" dirty="0" smtClean="0"/>
              <a:t>Le </a:t>
            </a:r>
            <a:r>
              <a:rPr lang="fr-CA" b="1" dirty="0" smtClean="0"/>
              <a:t>plagiat</a:t>
            </a:r>
            <a:r>
              <a:rPr lang="fr-CA" dirty="0" smtClean="0"/>
              <a:t> consiste à présenter une information, des idées ou les mots de quelqu’un d’autre de façon à ce qu’un lecteur puisse croire que cette  information, ces idées ou ces mots vous appartiennent.</a:t>
            </a:r>
          </a:p>
          <a:p>
            <a:r>
              <a:rPr lang="fr-CA" dirty="0" smtClean="0"/>
              <a:t>Le plagiat peut prendre plusieurs formes et peut survenir volontairement ou involontairement. Les erreurs les plus communes sont :</a:t>
            </a:r>
          </a:p>
          <a:p>
            <a:pPr lvl="1"/>
            <a:r>
              <a:rPr lang="fr-CA" sz="2200" b="1" dirty="0" smtClean="0"/>
              <a:t>Citer incorrectement ses sources d’information.</a:t>
            </a:r>
          </a:p>
          <a:p>
            <a:pPr lvl="1"/>
            <a:r>
              <a:rPr lang="fr-CA" sz="2200" b="1" dirty="0" smtClean="0"/>
              <a:t>Surutiliser les </a:t>
            </a:r>
            <a:r>
              <a:rPr lang="fr-CA" sz="2200" b="1" dirty="0" smtClean="0"/>
              <a:t>mots ou l’organisation des idées du travail de quelqu’un d’autre.</a:t>
            </a:r>
          </a:p>
          <a:p>
            <a:pPr lvl="1"/>
            <a:r>
              <a:rPr lang="fr-CA" sz="2200" b="1" dirty="0" smtClean="0"/>
              <a:t>Ne pas arriver à créer un équilibre entre l’inclusion d’idées provenant d’autres personnes et la présentation de ses propres idées et réflexions.</a:t>
            </a:r>
            <a:endParaRPr lang="fr-CA" sz="2200" b="1" dirty="0"/>
          </a:p>
        </p:txBody>
      </p:sp>
      <p:pic>
        <p:nvPicPr>
          <p:cNvPr id="6"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917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p:txBody>
          <a:bodyPr/>
          <a:lstStyle/>
          <a:p>
            <a:r>
              <a:rPr lang="fr-CA" b="1" dirty="0" smtClean="0"/>
              <a:t>Conclusion</a:t>
            </a:r>
            <a:endParaRPr lang="fr-CA" b="1" dirty="0"/>
          </a:p>
        </p:txBody>
      </p:sp>
      <p:sp>
        <p:nvSpPr>
          <p:cNvPr id="5" name="Espace réservé du contenu 4"/>
          <p:cNvSpPr>
            <a:spLocks noGrp="1"/>
          </p:cNvSpPr>
          <p:nvPr>
            <p:ph idx="1"/>
            <p:custDataLst>
              <p:tags r:id="rId2"/>
            </p:custDataLst>
          </p:nvPr>
        </p:nvSpPr>
        <p:spPr>
          <a:xfrm>
            <a:off x="1522876" y="1905000"/>
            <a:ext cx="10404184" cy="4260304"/>
          </a:xfrm>
        </p:spPr>
        <p:txBody>
          <a:bodyPr>
            <a:normAutofit lnSpcReduction="10000"/>
          </a:bodyPr>
          <a:lstStyle/>
          <a:p>
            <a:r>
              <a:rPr lang="fr-CA" dirty="0" smtClean="0"/>
              <a:t>La meilleure façon de vous protéger contre le plagiat consiste à :</a:t>
            </a:r>
          </a:p>
          <a:p>
            <a:pPr lvl="1"/>
            <a:r>
              <a:rPr lang="fr-CA" sz="2200" dirty="0" smtClean="0"/>
              <a:t>Toujours citer vos sources !</a:t>
            </a:r>
          </a:p>
          <a:p>
            <a:pPr lvl="1"/>
            <a:r>
              <a:rPr lang="fr-CA" sz="2200" dirty="0" smtClean="0"/>
              <a:t>Noter soigneusement les informations sur les sources consultées, s’assurer que vos reformulations reflètent vos </a:t>
            </a:r>
            <a:r>
              <a:rPr lang="fr-CA" sz="2200" b="1" i="1" dirty="0" smtClean="0"/>
              <a:t>propres</a:t>
            </a:r>
            <a:r>
              <a:rPr lang="fr-CA" sz="2200" dirty="0" smtClean="0"/>
              <a:t> mots, votre propre façon d’organiser vos idées et votre propre compréhension, et que vous citez vos sources d’information.</a:t>
            </a:r>
          </a:p>
          <a:p>
            <a:pPr lvl="1"/>
            <a:r>
              <a:rPr lang="fr-CA" sz="2200" dirty="0" smtClean="0"/>
              <a:t>Utiliser des guillemets pour encadrer toute citation directe (avec le numéro de la page ou du paragraphe concerné), mais citer mot à mot uniquement lorsque nécessaire. </a:t>
            </a:r>
          </a:p>
          <a:p>
            <a:pPr lvl="1"/>
            <a:r>
              <a:rPr lang="fr-CA" sz="2200" dirty="0" smtClean="0"/>
              <a:t>Vous assurer que votre travail vous appartient, vous assurer d’indiquer clairement l’origine de chaque idée présentée dans votre texte.</a:t>
            </a:r>
          </a:p>
          <a:p>
            <a:pPr lvl="1"/>
            <a:r>
              <a:rPr lang="fr-CA" sz="2200" dirty="0" smtClean="0"/>
              <a:t>Inclure une liste des références de toutes les sources citées dans votre texte.</a:t>
            </a:r>
            <a:endParaRPr lang="fr-CA" sz="2200" dirty="0"/>
          </a:p>
        </p:txBody>
      </p:sp>
      <p:pic>
        <p:nvPicPr>
          <p:cNvPr id="6"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5744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Pour plus d’informations sur le plagiat</a:t>
            </a:r>
            <a:endParaRPr lang="fr-CA" b="1" dirty="0"/>
          </a:p>
        </p:txBody>
      </p:sp>
      <p:sp>
        <p:nvSpPr>
          <p:cNvPr id="3" name="Espace réservé du contenu 2"/>
          <p:cNvSpPr>
            <a:spLocks noGrp="1"/>
          </p:cNvSpPr>
          <p:nvPr>
            <p:ph idx="1"/>
            <p:custDataLst>
              <p:tags r:id="rId2"/>
            </p:custDataLst>
          </p:nvPr>
        </p:nvSpPr>
        <p:spPr/>
        <p:txBody>
          <a:bodyPr>
            <a:normAutofit/>
          </a:bodyPr>
          <a:lstStyle/>
          <a:p>
            <a:r>
              <a:rPr lang="fr-CA" dirty="0" smtClean="0"/>
              <a:t>Pour en apprendre davantage sur le plagiat et sur les façons de l’éviter, consultez ces ressources en ligne</a:t>
            </a:r>
            <a:r>
              <a:rPr lang="fr-CA" baseline="30000" dirty="0" smtClean="0">
                <a:latin typeface="Cambria"/>
              </a:rPr>
              <a:t>†</a:t>
            </a:r>
            <a:r>
              <a:rPr lang="fr-CA" dirty="0" smtClean="0"/>
              <a:t> :</a:t>
            </a:r>
          </a:p>
          <a:p>
            <a:pPr lvl="1"/>
            <a:r>
              <a:rPr lang="fr-CA" sz="2200" u="sng" dirty="0" smtClean="0"/>
              <a:t>http</a:t>
            </a:r>
            <a:r>
              <a:rPr lang="fr-CA" sz="2200" u="sng" dirty="0" smtClean="0"/>
              <a:t>://www.plagiarism.org/plagiarism-101/prevention/ </a:t>
            </a:r>
          </a:p>
          <a:p>
            <a:pPr lvl="1"/>
            <a:r>
              <a:rPr lang="fr-CA" sz="2200" u="sng" dirty="0" smtClean="0"/>
              <a:t>https://owl.english.purdue.edu/owl/resource/589/1/</a:t>
            </a:r>
          </a:p>
          <a:p>
            <a:pPr lvl="1"/>
            <a:r>
              <a:rPr lang="fr-CA" sz="2200" u="sng" dirty="0" smtClean="0"/>
              <a:t>https://owl.english.purdue.edu/owl/resource/619/01/</a:t>
            </a:r>
          </a:p>
          <a:p>
            <a:pPr marL="0" indent="0">
              <a:buNone/>
            </a:pPr>
            <a:endParaRPr lang="fr-CA" dirty="0" smtClean="0"/>
          </a:p>
          <a:p>
            <a:pPr marL="0" indent="0">
              <a:buNone/>
            </a:pPr>
            <a:endParaRPr lang="fr-CA" dirty="0" smtClean="0"/>
          </a:p>
        </p:txBody>
      </p:sp>
      <p:sp>
        <p:nvSpPr>
          <p:cNvPr id="4" name="Rectangle 3"/>
          <p:cNvSpPr/>
          <p:nvPr>
            <p:custDataLst>
              <p:tags r:id="rId3"/>
            </p:custDataLst>
          </p:nvPr>
        </p:nvSpPr>
        <p:spPr>
          <a:xfrm>
            <a:off x="-26268" y="6011996"/>
            <a:ext cx="7992888" cy="369332"/>
          </a:xfrm>
          <a:prstGeom prst="rect">
            <a:avLst/>
          </a:prstGeom>
        </p:spPr>
        <p:txBody>
          <a:bodyPr wrap="square">
            <a:spAutoFit/>
          </a:bodyPr>
          <a:lstStyle/>
          <a:p>
            <a:r>
              <a:rPr lang="fr-CA" baseline="30000" dirty="0">
                <a:solidFill>
                  <a:prstClr val="black"/>
                </a:solidFill>
              </a:rPr>
              <a:t>† </a:t>
            </a:r>
            <a:r>
              <a:rPr lang="fr-CA" dirty="0"/>
              <a:t>Les liens indiqués dans ce tutoriel étaient toujours actifs en septembre 2015.</a:t>
            </a:r>
          </a:p>
        </p:txBody>
      </p:sp>
      <p:pic>
        <p:nvPicPr>
          <p:cNvPr id="5" name="Picture 6" descr="http://cdn.mysitemyway.com/etc-mysitemyway/icons/legacy-previews/icons/matte-blue-and-white-square-icons-symbols-shapes/118240-matte-blue-and-white-square-icon-symbols-shapes-power-button.png"/>
          <p:cNvPicPr>
            <a:picLocks noChangeAspect="1" noChangeArrowheads="1"/>
          </p:cNvPicPr>
          <p:nvPr>
            <p:custDataLst>
              <p:tags r:id="rId4"/>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470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522876" y="609600"/>
            <a:ext cx="9252056" cy="1066800"/>
          </a:xfrm>
        </p:spPr>
        <p:txBody>
          <a:bodyPr/>
          <a:lstStyle/>
          <a:p>
            <a:r>
              <a:rPr lang="fr-CA" b="1" dirty="0" smtClean="0"/>
              <a:t>Pour plus d’informations sur les normes de l’APA</a:t>
            </a:r>
            <a:endParaRPr lang="fr-CA" b="1" dirty="0"/>
          </a:p>
        </p:txBody>
      </p:sp>
      <p:sp>
        <p:nvSpPr>
          <p:cNvPr id="3" name="Espace réservé du contenu 2"/>
          <p:cNvSpPr>
            <a:spLocks noGrp="1"/>
          </p:cNvSpPr>
          <p:nvPr>
            <p:ph idx="1"/>
            <p:custDataLst>
              <p:tags r:id="rId2"/>
            </p:custDataLst>
          </p:nvPr>
        </p:nvSpPr>
        <p:spPr/>
        <p:txBody>
          <a:bodyPr/>
          <a:lstStyle/>
          <a:p>
            <a:r>
              <a:rPr lang="fr-CA" dirty="0" smtClean="0"/>
              <a:t>Pour en apprendre davantage sur les normes de l’APA, consultez ces ressources en ligne</a:t>
            </a:r>
            <a:r>
              <a:rPr lang="fr-CA" baseline="30000" dirty="0" smtClean="0"/>
              <a:t>†</a:t>
            </a:r>
            <a:r>
              <a:rPr lang="fr-CA" dirty="0" smtClean="0"/>
              <a:t> :</a:t>
            </a:r>
          </a:p>
          <a:p>
            <a:pPr lvl="1"/>
            <a:r>
              <a:rPr lang="fr-CA" sz="2200" u="sng" dirty="0" smtClean="0"/>
              <a:t>https://owl.english.purdue.edu/owl/section/2/10/</a:t>
            </a:r>
          </a:p>
          <a:p>
            <a:pPr lvl="1"/>
            <a:r>
              <a:rPr lang="fr-CA" sz="2200" u="sng" dirty="0" smtClean="0"/>
              <a:t>http://www.library.cornell.edu/resrch/citmanage/apa </a:t>
            </a:r>
          </a:p>
          <a:p>
            <a:pPr lvl="1"/>
            <a:r>
              <a:rPr lang="fr-CA" sz="2200" u="sng" dirty="0" smtClean="0"/>
              <a:t>http://www.apastyle.org/learn/faqs/index.aspx </a:t>
            </a:r>
          </a:p>
          <a:p>
            <a:r>
              <a:rPr lang="fr-CA" dirty="0" smtClean="0"/>
              <a:t>Si vous étudiez en psychologie (ou dans une discipline appliquant les normes de l’APA), vous pourriez envisager de vous procurer le </a:t>
            </a:r>
            <a:r>
              <a:rPr lang="fr-CA" i="1" dirty="0" smtClean="0"/>
              <a:t>Manuel de publication </a:t>
            </a:r>
            <a:r>
              <a:rPr lang="fr-CA" dirty="0" smtClean="0"/>
              <a:t>de l’APA, disponible uniquement en anglais.</a:t>
            </a:r>
            <a:endParaRPr lang="fr-CA" dirty="0"/>
          </a:p>
        </p:txBody>
      </p:sp>
      <p:sp>
        <p:nvSpPr>
          <p:cNvPr id="5" name="Rectangle 4"/>
          <p:cNvSpPr/>
          <p:nvPr>
            <p:custDataLst>
              <p:tags r:id="rId3"/>
            </p:custDataLst>
          </p:nvPr>
        </p:nvSpPr>
        <p:spPr>
          <a:xfrm>
            <a:off x="2133972" y="5251847"/>
            <a:ext cx="8568952" cy="707886"/>
          </a:xfrm>
          <a:prstGeom prst="rect">
            <a:avLst/>
          </a:prstGeom>
        </p:spPr>
        <p:txBody>
          <a:bodyPr wrap="square">
            <a:spAutoFit/>
          </a:bodyPr>
          <a:lstStyle/>
          <a:p>
            <a:pPr marL="457200" indent="-457200">
              <a:spcBef>
                <a:spcPts val="0"/>
              </a:spcBef>
              <a:tabLst>
                <a:tab pos="287338" algn="l"/>
              </a:tabLst>
              <a:defRPr/>
            </a:pPr>
            <a:r>
              <a:rPr lang="en-US" sz="2000" dirty="0" smtClean="0">
                <a:latin typeface="+mj-lt"/>
              </a:rPr>
              <a:t>American Psychological Association (2010). </a:t>
            </a:r>
            <a:r>
              <a:rPr lang="en-US" sz="2000" i="1" dirty="0" smtClean="0">
                <a:latin typeface="+mj-lt"/>
              </a:rPr>
              <a:t>Publication manual of the American Psychological Association </a:t>
            </a:r>
            <a:r>
              <a:rPr lang="en-US" sz="2000" dirty="0" smtClean="0">
                <a:latin typeface="+mj-lt"/>
              </a:rPr>
              <a:t>(6</a:t>
            </a:r>
            <a:r>
              <a:rPr lang="en-US" sz="2000" baseline="30000" dirty="0" smtClean="0">
                <a:latin typeface="+mj-lt"/>
              </a:rPr>
              <a:t>th</a:t>
            </a:r>
            <a:r>
              <a:rPr lang="en-US" sz="2000" dirty="0" smtClean="0">
                <a:latin typeface="+mj-lt"/>
              </a:rPr>
              <a:t> ed.). Washington,  DC: Author.</a:t>
            </a:r>
            <a:endParaRPr lang="en-US" sz="2000" dirty="0">
              <a:latin typeface="+mj-lt"/>
            </a:endParaRPr>
          </a:p>
        </p:txBody>
      </p:sp>
      <p:sp>
        <p:nvSpPr>
          <p:cNvPr id="6" name="Rectangle 5"/>
          <p:cNvSpPr/>
          <p:nvPr>
            <p:custDataLst>
              <p:tags r:id="rId4"/>
            </p:custDataLst>
          </p:nvPr>
        </p:nvSpPr>
        <p:spPr>
          <a:xfrm>
            <a:off x="-26268" y="6011996"/>
            <a:ext cx="7992888" cy="369332"/>
          </a:xfrm>
          <a:prstGeom prst="rect">
            <a:avLst/>
          </a:prstGeom>
        </p:spPr>
        <p:txBody>
          <a:bodyPr wrap="square">
            <a:spAutoFit/>
          </a:bodyPr>
          <a:lstStyle/>
          <a:p>
            <a:r>
              <a:rPr lang="fr-CA" baseline="30000" dirty="0">
                <a:solidFill>
                  <a:prstClr val="black"/>
                </a:solidFill>
              </a:rPr>
              <a:t>† </a:t>
            </a:r>
            <a:r>
              <a:rPr lang="fr-CA" dirty="0"/>
              <a:t>Les liens indiqués dans ce tutoriel étaient toujours actifs en septembre 2015.</a:t>
            </a:r>
          </a:p>
        </p:txBody>
      </p:sp>
      <p:pic>
        <p:nvPicPr>
          <p:cNvPr id="7" name="Picture 6" descr="http://cdn.mysitemyway.com/etc-mysitemyway/icons/legacy-previews/icons/matte-blue-and-white-square-icons-symbols-shapes/118240-matte-blue-and-white-square-icon-symbols-shapes-power-button.png"/>
          <p:cNvPicPr>
            <a:picLocks noChangeAspect="1" noChangeArrowheads="1"/>
          </p:cNvPicPr>
          <p:nvPr>
            <p:custDataLst>
              <p:tags r:id="rId5"/>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1248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Félicitations !</a:t>
            </a:r>
            <a:endParaRPr lang="fr-CA" b="1" dirty="0"/>
          </a:p>
        </p:txBody>
      </p:sp>
      <p:sp>
        <p:nvSpPr>
          <p:cNvPr id="3" name="Espace réservé du contenu 2"/>
          <p:cNvSpPr>
            <a:spLocks noGrp="1"/>
          </p:cNvSpPr>
          <p:nvPr>
            <p:ph idx="1"/>
            <p:custDataLst>
              <p:tags r:id="rId2"/>
            </p:custDataLst>
          </p:nvPr>
        </p:nvSpPr>
        <p:spPr/>
        <p:txBody>
          <a:bodyPr/>
          <a:lstStyle/>
          <a:p>
            <a:r>
              <a:rPr lang="fr-CA" dirty="0" smtClean="0"/>
              <a:t>Vous avez maintenant complété le tutoriel sur la prévention du plagiat.</a:t>
            </a:r>
          </a:p>
          <a:p>
            <a:r>
              <a:rPr lang="fr-CA" dirty="0" smtClean="0"/>
              <a:t>N’hésitez pas à revisiter ce tutoriel autant de fois que vous le désirez !</a:t>
            </a:r>
          </a:p>
          <a:p>
            <a:pPr marL="0" indent="0">
              <a:buNone/>
            </a:pPr>
            <a:endParaRPr lang="fr-CA" b="1" dirty="0" smtClean="0"/>
          </a:p>
          <a:p>
            <a:pPr marL="0" indent="0" algn="ctr">
              <a:buNone/>
            </a:pPr>
            <a:r>
              <a:rPr lang="fr-CA" b="1" dirty="0" smtClean="0"/>
              <a:t>Bonne rédaction !</a:t>
            </a:r>
            <a:endParaRPr lang="fr-CA" b="1" dirty="0"/>
          </a:p>
        </p:txBody>
      </p:sp>
      <p:pic>
        <p:nvPicPr>
          <p:cNvPr id="4"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0613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Remerciements de l’auteure</a:t>
            </a:r>
            <a:endParaRPr lang="fr-CA" b="1" dirty="0"/>
          </a:p>
        </p:txBody>
      </p:sp>
      <p:sp>
        <p:nvSpPr>
          <p:cNvPr id="3" name="Espace réservé du contenu 2"/>
          <p:cNvSpPr>
            <a:spLocks noGrp="1"/>
          </p:cNvSpPr>
          <p:nvPr>
            <p:ph idx="1"/>
            <p:custDataLst>
              <p:tags r:id="rId2"/>
            </p:custDataLst>
          </p:nvPr>
        </p:nvSpPr>
        <p:spPr>
          <a:xfrm>
            <a:off x="1522876" y="1905000"/>
            <a:ext cx="9900128" cy="4114800"/>
          </a:xfrm>
        </p:spPr>
        <p:txBody>
          <a:bodyPr>
            <a:normAutofit fontScale="92500"/>
          </a:bodyPr>
          <a:lstStyle/>
          <a:p>
            <a:r>
              <a:rPr lang="fr-CA" dirty="0">
                <a:ea typeface="Calibri"/>
                <a:cs typeface="Times New Roman"/>
              </a:rPr>
              <a:t>Ce tutoriel a été créé en 2009 par la Dr. </a:t>
            </a:r>
            <a:r>
              <a:rPr lang="fr-CA" dirty="0" err="1">
                <a:ea typeface="Calibri"/>
                <a:cs typeface="Times New Roman"/>
              </a:rPr>
              <a:t>Kosha</a:t>
            </a:r>
            <a:r>
              <a:rPr lang="fr-CA" dirty="0">
                <a:ea typeface="Calibri"/>
                <a:cs typeface="Times New Roman"/>
              </a:rPr>
              <a:t> </a:t>
            </a:r>
            <a:r>
              <a:rPr lang="fr-CA" dirty="0" err="1">
                <a:ea typeface="Calibri"/>
                <a:cs typeface="Times New Roman"/>
              </a:rPr>
              <a:t>Bramesfeld</a:t>
            </a:r>
            <a:r>
              <a:rPr lang="fr-CA" dirty="0">
                <a:ea typeface="Calibri"/>
                <a:cs typeface="Times New Roman"/>
              </a:rPr>
              <a:t> alors qu’elle était professeure adjointe à l’Université Maryville de Saint-Louis, Missouri, États-Unis. La révision la plus récente de ce </a:t>
            </a:r>
            <a:r>
              <a:rPr lang="fr-CA" dirty="0" smtClean="0">
                <a:ea typeface="Calibri"/>
                <a:cs typeface="Times New Roman"/>
              </a:rPr>
              <a:t>tutoriel </a:t>
            </a:r>
            <a:r>
              <a:rPr lang="fr-CA" dirty="0">
                <a:ea typeface="Calibri"/>
                <a:cs typeface="Times New Roman"/>
              </a:rPr>
              <a:t>a été réalisée en mars 2014, après l’affiliation de </a:t>
            </a:r>
            <a:r>
              <a:rPr lang="fr-CA" dirty="0" smtClean="0">
                <a:ea typeface="Calibri"/>
                <a:cs typeface="Times New Roman"/>
              </a:rPr>
              <a:t>l’auteure avec </a:t>
            </a:r>
            <a:r>
              <a:rPr lang="fr-CA" dirty="0">
                <a:ea typeface="Calibri"/>
                <a:cs typeface="Times New Roman"/>
              </a:rPr>
              <a:t>l’Université </a:t>
            </a:r>
            <a:r>
              <a:rPr lang="fr-CA" dirty="0" err="1">
                <a:ea typeface="Calibri"/>
                <a:cs typeface="Times New Roman"/>
              </a:rPr>
              <a:t>Ryerson</a:t>
            </a:r>
            <a:r>
              <a:rPr lang="fr-CA" dirty="0">
                <a:ea typeface="Calibri"/>
                <a:cs typeface="Times New Roman"/>
              </a:rPr>
              <a:t> de Toronto, Ontario, Canada. L’auteure tient à remercier </a:t>
            </a:r>
            <a:r>
              <a:rPr lang="fr-CA" dirty="0" smtClean="0">
                <a:ea typeface="Calibri"/>
                <a:cs typeface="Times New Roman"/>
              </a:rPr>
              <a:t>chaleureusement Tammy </a:t>
            </a:r>
            <a:r>
              <a:rPr lang="fr-CA" dirty="0" err="1">
                <a:ea typeface="Calibri"/>
                <a:cs typeface="Times New Roman"/>
              </a:rPr>
              <a:t>Gocial</a:t>
            </a:r>
            <a:r>
              <a:rPr lang="fr-CA" dirty="0">
                <a:ea typeface="Calibri"/>
                <a:cs typeface="Times New Roman"/>
              </a:rPr>
              <a:t> et Peter Green de l’Université Maryville; Ruth Ault, la directrice de l’OTRP; et les réviseurs de l’OTRP pour leurs nombreuses suggestions utiles à la révision et à l’amélioration du </a:t>
            </a:r>
            <a:r>
              <a:rPr lang="fr-CA" dirty="0" smtClean="0">
                <a:ea typeface="Calibri"/>
                <a:cs typeface="Times New Roman"/>
              </a:rPr>
              <a:t>tutoriel. L’auteure remercie également Marie-Claude Richard et Sophie Dubé pour la traduction française de ce tutoriel.</a:t>
            </a:r>
          </a:p>
          <a:p>
            <a:r>
              <a:rPr lang="fr-CA" dirty="0" smtClean="0">
                <a:latin typeface="+mj-lt"/>
              </a:rPr>
              <a:t>Si vous avez des questions ou des commentaires sur ce tutoriel, merci de communiquer avec </a:t>
            </a:r>
            <a:r>
              <a:rPr lang="en-US" kern="0" dirty="0">
                <a:solidFill>
                  <a:srgbClr val="000000"/>
                </a:solidFill>
                <a:latin typeface="+mj-lt"/>
                <a:cs typeface="Times New Roman" pitchFamily="18" charset="0"/>
              </a:rPr>
              <a:t>Kosha </a:t>
            </a:r>
            <a:r>
              <a:rPr lang="en-US" kern="0" dirty="0" err="1">
                <a:solidFill>
                  <a:srgbClr val="000000"/>
                </a:solidFill>
                <a:latin typeface="+mj-lt"/>
                <a:cs typeface="Times New Roman" pitchFamily="18" charset="0"/>
              </a:rPr>
              <a:t>Bramesfeld</a:t>
            </a:r>
            <a:r>
              <a:rPr lang="en-US" kern="0" dirty="0">
                <a:solidFill>
                  <a:srgbClr val="000000"/>
                </a:solidFill>
                <a:latin typeface="+mj-lt"/>
                <a:cs typeface="Times New Roman" pitchFamily="18" charset="0"/>
              </a:rPr>
              <a:t> </a:t>
            </a:r>
            <a:r>
              <a:rPr lang="en-US" kern="0" dirty="0" smtClean="0">
                <a:solidFill>
                  <a:srgbClr val="000000"/>
                </a:solidFill>
                <a:latin typeface="+mj-lt"/>
                <a:cs typeface="Times New Roman" pitchFamily="18" charset="0"/>
              </a:rPr>
              <a:t>à </a:t>
            </a:r>
            <a:r>
              <a:rPr lang="en-US" kern="0" dirty="0" smtClean="0">
                <a:solidFill>
                  <a:srgbClr val="000000"/>
                </a:solidFill>
                <a:latin typeface="+mj-lt"/>
                <a:cs typeface="Times New Roman" pitchFamily="18" charset="0"/>
                <a:hlinkClick r:id="rId4"/>
              </a:rPr>
              <a:t>kbramesfeld@gmail.com</a:t>
            </a:r>
            <a:r>
              <a:rPr lang="en-US" kern="0" dirty="0">
                <a:solidFill>
                  <a:srgbClr val="000000"/>
                </a:solidFill>
                <a:latin typeface="+mj-lt"/>
                <a:cs typeface="Times New Roman" panose="02020603050405020304" pitchFamily="18" charset="0"/>
              </a:rPr>
              <a:t> </a:t>
            </a:r>
            <a:r>
              <a:rPr lang="en-US" kern="0" dirty="0" err="1" smtClean="0">
                <a:solidFill>
                  <a:srgbClr val="000000"/>
                </a:solidFill>
                <a:latin typeface="+mj-lt"/>
                <a:cs typeface="Times New Roman" panose="02020603050405020304" pitchFamily="18" charset="0"/>
              </a:rPr>
              <a:t>ou</a:t>
            </a:r>
            <a:r>
              <a:rPr lang="en-US" kern="0" dirty="0" smtClean="0">
                <a:solidFill>
                  <a:srgbClr val="000000"/>
                </a:solidFill>
                <a:latin typeface="+mj-lt"/>
                <a:cs typeface="Times New Roman" panose="02020603050405020304" pitchFamily="18" charset="0"/>
              </a:rPr>
              <a:t> </a:t>
            </a:r>
            <a:r>
              <a:rPr lang="en-US" kern="0" dirty="0" smtClean="0">
                <a:solidFill>
                  <a:srgbClr val="000000"/>
                </a:solidFill>
                <a:latin typeface="+mj-lt"/>
                <a:cs typeface="Times New Roman" panose="02020603050405020304" pitchFamily="18" charset="0"/>
                <a:hlinkClick r:id="rId5"/>
              </a:rPr>
              <a:t>Kosha.Bramesfeld@humber.ca</a:t>
            </a:r>
            <a:r>
              <a:rPr lang="en-US" kern="0" dirty="0" smtClean="0">
                <a:solidFill>
                  <a:srgbClr val="000000"/>
                </a:solidFill>
                <a:latin typeface="+mj-lt"/>
                <a:cs typeface="Times New Roman" panose="02020603050405020304" pitchFamily="18" charset="0"/>
              </a:rPr>
              <a:t>. </a:t>
            </a:r>
            <a:endParaRPr lang="en-US" kern="0" dirty="0">
              <a:solidFill>
                <a:srgbClr val="000000"/>
              </a:solidFill>
              <a:latin typeface="+mj-lt"/>
              <a:cs typeface="Times New Roman" panose="02020603050405020304" pitchFamily="18" charset="0"/>
            </a:endParaRPr>
          </a:p>
        </p:txBody>
      </p:sp>
    </p:spTree>
    <p:extLst>
      <p:ext uri="{BB962C8B-B14F-4D97-AF65-F5344CB8AC3E}">
        <p14:creationId xmlns:p14="http://schemas.microsoft.com/office/powerpoint/2010/main" val="1818346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Remerciements des traductrices</a:t>
            </a:r>
            <a:endParaRPr lang="fr-CA" b="1" dirty="0"/>
          </a:p>
        </p:txBody>
      </p:sp>
      <p:sp>
        <p:nvSpPr>
          <p:cNvPr id="3" name="Espace réservé du contenu 2"/>
          <p:cNvSpPr>
            <a:spLocks noGrp="1"/>
          </p:cNvSpPr>
          <p:nvPr>
            <p:ph idx="1"/>
            <p:custDataLst>
              <p:tags r:id="rId2"/>
            </p:custDataLst>
          </p:nvPr>
        </p:nvSpPr>
        <p:spPr/>
        <p:txBody>
          <a:bodyPr/>
          <a:lstStyle/>
          <a:p>
            <a:r>
              <a:rPr lang="fr-CA" dirty="0" smtClean="0"/>
              <a:t>Pour la permission de traduire et d’utiliser la version originale de  ce tutoriel : un grand merci au Dr. </a:t>
            </a:r>
            <a:r>
              <a:rPr lang="fr-CA" dirty="0" err="1" smtClean="0"/>
              <a:t>Kosha</a:t>
            </a:r>
            <a:r>
              <a:rPr lang="fr-CA" dirty="0" smtClean="0"/>
              <a:t> D. </a:t>
            </a:r>
            <a:r>
              <a:rPr lang="fr-CA" dirty="0" err="1" smtClean="0"/>
              <a:t>Bramesfeld</a:t>
            </a:r>
            <a:r>
              <a:rPr lang="fr-CA" dirty="0" smtClean="0"/>
              <a:t>, du Département de psychologie de l’Université </a:t>
            </a:r>
            <a:r>
              <a:rPr lang="fr-CA" dirty="0" err="1" smtClean="0"/>
              <a:t>Ryerson</a:t>
            </a:r>
            <a:r>
              <a:rPr lang="fr-CA" dirty="0" smtClean="0"/>
              <a:t> de Toronto (Ontario, Canada).</a:t>
            </a:r>
          </a:p>
          <a:p>
            <a:r>
              <a:rPr lang="fr-CA" dirty="0" smtClean="0"/>
              <a:t>Pour son soutien inestimable dans la traduction de ce tutoriel : merci à Sophie Dubé, doctorante à l’École de psychologie de l’Université Laval (Québec, Canada) au moment de la traduction.</a:t>
            </a:r>
          </a:p>
          <a:p>
            <a:pPr marL="0" indent="0" algn="r">
              <a:spcBef>
                <a:spcPts val="0"/>
              </a:spcBef>
              <a:buNone/>
            </a:pPr>
            <a:endParaRPr lang="fr-CA" sz="2000" dirty="0" smtClean="0"/>
          </a:p>
          <a:p>
            <a:pPr marL="0" indent="0" algn="r">
              <a:spcBef>
                <a:spcPts val="0"/>
              </a:spcBef>
              <a:buNone/>
            </a:pPr>
            <a:r>
              <a:rPr lang="fr-CA" sz="2000" dirty="0" smtClean="0"/>
              <a:t>Marie-Claude Richard, Ph.D.</a:t>
            </a:r>
          </a:p>
          <a:p>
            <a:pPr marL="0" indent="0" algn="r">
              <a:spcBef>
                <a:spcPts val="0"/>
              </a:spcBef>
              <a:buNone/>
            </a:pPr>
            <a:r>
              <a:rPr lang="fr-CA" sz="2000" dirty="0" smtClean="0"/>
              <a:t>École de psychologie, Université Laval</a:t>
            </a:r>
            <a:endParaRPr lang="fr-CA" sz="2000" dirty="0"/>
          </a:p>
        </p:txBody>
      </p:sp>
    </p:spTree>
    <p:extLst>
      <p:ext uri="{BB962C8B-B14F-4D97-AF65-F5344CB8AC3E}">
        <p14:creationId xmlns:p14="http://schemas.microsoft.com/office/powerpoint/2010/main" val="2898524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Les formes de plagiat</a:t>
            </a:r>
            <a:endParaRPr lang="fr-CA" b="1" dirty="0"/>
          </a:p>
        </p:txBody>
      </p:sp>
      <p:sp>
        <p:nvSpPr>
          <p:cNvPr id="3" name="Espace réservé du contenu 2"/>
          <p:cNvSpPr>
            <a:spLocks noGrp="1"/>
          </p:cNvSpPr>
          <p:nvPr>
            <p:ph idx="1"/>
            <p:custDataLst>
              <p:tags r:id="rId2"/>
            </p:custDataLst>
          </p:nvPr>
        </p:nvSpPr>
        <p:spPr/>
        <p:txBody>
          <a:bodyPr/>
          <a:lstStyle/>
          <a:p>
            <a:r>
              <a:rPr lang="fr-CA" dirty="0" smtClean="0"/>
              <a:t>Le plagiat peut prendre plusieurs formes. Dans la plupart des cas toutefois, le plagiat implique l’une ou plusieurs des erreurs suivantes :</a:t>
            </a:r>
          </a:p>
          <a:p>
            <a:pPr lvl="1"/>
            <a:r>
              <a:rPr lang="fr-CA" sz="2200" b="1" dirty="0">
                <a:ea typeface="Times New Roman"/>
                <a:cs typeface="Times New Roman"/>
              </a:rPr>
              <a:t>omettre de citer les sources d’information </a:t>
            </a:r>
            <a:r>
              <a:rPr lang="fr-CA" sz="2200" b="1" dirty="0" smtClean="0">
                <a:ea typeface="Times New Roman"/>
                <a:cs typeface="Times New Roman"/>
              </a:rPr>
              <a:t>de façon appropriée; </a:t>
            </a:r>
          </a:p>
          <a:p>
            <a:pPr lvl="1"/>
            <a:r>
              <a:rPr lang="fr-CA" sz="2200" b="1" dirty="0">
                <a:ea typeface="Times New Roman"/>
                <a:cs typeface="Times New Roman"/>
              </a:rPr>
              <a:t>s</a:t>
            </a:r>
            <a:r>
              <a:rPr lang="fr-CA" sz="2200" b="1" dirty="0" smtClean="0">
                <a:ea typeface="Times New Roman"/>
                <a:cs typeface="Times New Roman"/>
              </a:rPr>
              <a:t>urutiliser les mots </a:t>
            </a:r>
            <a:r>
              <a:rPr lang="fr-CA" sz="2200" b="1" dirty="0">
                <a:ea typeface="Times New Roman"/>
                <a:cs typeface="Times New Roman"/>
              </a:rPr>
              <a:t>ou </a:t>
            </a:r>
            <a:r>
              <a:rPr lang="fr-CA" sz="2200" b="1" dirty="0" smtClean="0">
                <a:ea typeface="Times New Roman"/>
                <a:cs typeface="Times New Roman"/>
              </a:rPr>
              <a:t>à l’organisation </a:t>
            </a:r>
            <a:r>
              <a:rPr lang="fr-CA" sz="2200" b="1" dirty="0">
                <a:ea typeface="Times New Roman"/>
                <a:cs typeface="Times New Roman"/>
              </a:rPr>
              <a:t>des idées d’autres auteurs; </a:t>
            </a:r>
            <a:endParaRPr lang="fr-CA" sz="2200" b="1" dirty="0" smtClean="0">
              <a:ea typeface="Times New Roman"/>
              <a:cs typeface="Times New Roman"/>
            </a:endParaRPr>
          </a:p>
          <a:p>
            <a:pPr lvl="1"/>
            <a:r>
              <a:rPr lang="fr-CA" sz="2200" b="1" dirty="0" smtClean="0">
                <a:ea typeface="Times New Roman"/>
                <a:cs typeface="Times New Roman"/>
              </a:rPr>
              <a:t>utiliser </a:t>
            </a:r>
            <a:r>
              <a:rPr lang="fr-CA" sz="2200" b="1" dirty="0">
                <a:ea typeface="Times New Roman"/>
                <a:cs typeface="Times New Roman"/>
              </a:rPr>
              <a:t>de manière excessive </a:t>
            </a:r>
            <a:r>
              <a:rPr lang="fr-CA" sz="2200" b="1" dirty="0" smtClean="0">
                <a:ea typeface="Times New Roman"/>
                <a:cs typeface="Times New Roman"/>
              </a:rPr>
              <a:t>l’œuvre ou </a:t>
            </a:r>
            <a:r>
              <a:rPr lang="fr-CA" sz="2200" b="1" dirty="0">
                <a:ea typeface="Times New Roman"/>
                <a:cs typeface="Times New Roman"/>
              </a:rPr>
              <a:t>les idées d’autres </a:t>
            </a:r>
            <a:r>
              <a:rPr lang="fr-CA" sz="2200" b="1" dirty="0" smtClean="0">
                <a:ea typeface="Times New Roman"/>
                <a:cs typeface="Times New Roman"/>
              </a:rPr>
              <a:t>personnes, au détriment de sa propre contribution. </a:t>
            </a:r>
            <a:endParaRPr lang="fr-CA" sz="2200" b="1" dirty="0" smtClean="0"/>
          </a:p>
        </p:txBody>
      </p:sp>
      <p:pic>
        <p:nvPicPr>
          <p:cNvPr id="4"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3047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smtClean="0"/>
              <a:t>Les notions de base pour prévenir le plagiat</a:t>
            </a:r>
            <a:endParaRPr lang="fr-CA" b="1" dirty="0"/>
          </a:p>
        </p:txBody>
      </p:sp>
      <p:sp>
        <p:nvSpPr>
          <p:cNvPr id="3" name="Espace réservé du contenu 2"/>
          <p:cNvSpPr>
            <a:spLocks noGrp="1"/>
          </p:cNvSpPr>
          <p:nvPr>
            <p:ph idx="1"/>
            <p:custDataLst>
              <p:tags r:id="rId2"/>
            </p:custDataLst>
          </p:nvPr>
        </p:nvSpPr>
        <p:spPr/>
        <p:txBody>
          <a:bodyPr/>
          <a:lstStyle/>
          <a:p>
            <a:r>
              <a:rPr lang="fr-CA" dirty="0" smtClean="0"/>
              <a:t>Pour vous aider à éviter le plagiat, ce tutoriel vous apprendra à :</a:t>
            </a:r>
          </a:p>
          <a:p>
            <a:pPr lvl="1"/>
            <a:r>
              <a:rPr lang="fr-CA" sz="2200" b="1" dirty="0" smtClean="0"/>
              <a:t>Citer</a:t>
            </a:r>
            <a:r>
              <a:rPr lang="fr-CA" sz="2200" dirty="0" smtClean="0"/>
              <a:t> </a:t>
            </a:r>
            <a:r>
              <a:rPr lang="fr-CA" sz="2200" b="1" dirty="0" smtClean="0"/>
              <a:t>vos sources selon les normes de l’APA.</a:t>
            </a:r>
          </a:p>
          <a:p>
            <a:pPr lvl="1"/>
            <a:r>
              <a:rPr lang="fr-CA" sz="2200" b="1" dirty="0" smtClean="0"/>
              <a:t>Reformuler</a:t>
            </a:r>
            <a:r>
              <a:rPr lang="fr-CA" sz="2200" dirty="0" smtClean="0"/>
              <a:t> </a:t>
            </a:r>
            <a:r>
              <a:rPr lang="fr-CA" sz="2200" b="1" dirty="0" smtClean="0"/>
              <a:t>l’information</a:t>
            </a:r>
            <a:r>
              <a:rPr lang="fr-CA" sz="2200" dirty="0" smtClean="0"/>
              <a:t> de façon à citer correctement vos sources et à utiliser correctement les informations et idées d’autres auteurs, sans </a:t>
            </a:r>
            <a:r>
              <a:rPr lang="fr-CA" sz="2200" dirty="0" smtClean="0"/>
              <a:t>surutiliser l’organisation </a:t>
            </a:r>
            <a:r>
              <a:rPr lang="fr-CA" sz="2200" dirty="0"/>
              <a:t>de leurs </a:t>
            </a:r>
            <a:r>
              <a:rPr lang="fr-CA" sz="2200" dirty="0" smtClean="0"/>
              <a:t>idées ou leurs mots exacts.</a:t>
            </a:r>
          </a:p>
          <a:p>
            <a:pPr lvl="1"/>
            <a:r>
              <a:rPr lang="fr-CA" sz="2200" b="1" dirty="0" smtClean="0"/>
              <a:t>Réaliser un travail</a:t>
            </a:r>
            <a:r>
              <a:rPr lang="fr-CA" sz="2200" b="1" dirty="0" smtClean="0">
                <a:solidFill>
                  <a:srgbClr val="00B050"/>
                </a:solidFill>
              </a:rPr>
              <a:t> </a:t>
            </a:r>
            <a:r>
              <a:rPr lang="fr-CA" sz="2200" b="1" dirty="0" smtClean="0"/>
              <a:t>qui vous appartient</a:t>
            </a:r>
            <a:r>
              <a:rPr lang="fr-CA" sz="2200" dirty="0" smtClean="0"/>
              <a:t>, soit de présenter vos propres idées (tout en citant correctement vos sources), de façon à ne pas </a:t>
            </a:r>
            <a:r>
              <a:rPr lang="fr-CA" sz="2200" dirty="0" smtClean="0"/>
              <a:t>surutiliser le </a:t>
            </a:r>
            <a:r>
              <a:rPr lang="fr-CA" sz="2200" dirty="0" smtClean="0"/>
              <a:t>travail ou les idées d’autres auteurs.</a:t>
            </a:r>
          </a:p>
          <a:p>
            <a:pPr lvl="1"/>
            <a:r>
              <a:rPr lang="fr-CA" sz="2200" dirty="0" smtClean="0"/>
              <a:t>Créer une liste des </a:t>
            </a:r>
            <a:r>
              <a:rPr lang="fr-CA" sz="2200" b="1" dirty="0" smtClean="0"/>
              <a:t>références</a:t>
            </a:r>
            <a:r>
              <a:rPr lang="fr-CA" sz="2200" dirty="0" smtClean="0"/>
              <a:t> permettant au lecteur de retracer toutes les sources citées dans votre document.</a:t>
            </a:r>
            <a:endParaRPr lang="fr-CA" sz="2200" dirty="0"/>
          </a:p>
        </p:txBody>
      </p:sp>
      <p:pic>
        <p:nvPicPr>
          <p:cNvPr id="4" name="Picture 6" descr="http://cdn.mysitemyway.com/etc-mysitemyway/icons/legacy-previews/icons/matte-blue-and-white-square-icons-symbols-shapes/118240-matte-blue-and-white-square-icon-symbols-shapes-power-button.png"/>
          <p:cNvPicPr>
            <a:picLocks noChangeAspect="1" noChangeArrowheads="1"/>
          </p:cNvPicPr>
          <p:nvPr>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1436245" y="5602481"/>
            <a:ext cx="778847" cy="77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1032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00.xml><?xml version="1.0" encoding="utf-8"?>
<p:tagLst xmlns:a="http://schemas.openxmlformats.org/drawingml/2006/main" xmlns:r="http://schemas.openxmlformats.org/officeDocument/2006/relationships" xmlns:p="http://schemas.openxmlformats.org/presentationml/2006/main">
  <p:tag name="NUM" val="2"/>
</p:tagLst>
</file>

<file path=ppt/tags/tag101.xml><?xml version="1.0" encoding="utf-8"?>
<p:tagLst xmlns:a="http://schemas.openxmlformats.org/drawingml/2006/main" xmlns:r="http://schemas.openxmlformats.org/officeDocument/2006/relationships" xmlns:p="http://schemas.openxmlformats.org/presentationml/2006/main">
  <p:tag name="NUM" val="3"/>
</p:tagLst>
</file>

<file path=ppt/tags/tag102.xml><?xml version="1.0" encoding="utf-8"?>
<p:tagLst xmlns:a="http://schemas.openxmlformats.org/drawingml/2006/main" xmlns:r="http://schemas.openxmlformats.org/officeDocument/2006/relationships" xmlns:p="http://schemas.openxmlformats.org/presentationml/2006/main">
  <p:tag name="NUM" val="4"/>
</p:tagLst>
</file>

<file path=ppt/tags/tag103.xml><?xml version="1.0" encoding="utf-8"?>
<p:tagLst xmlns:a="http://schemas.openxmlformats.org/drawingml/2006/main" xmlns:r="http://schemas.openxmlformats.org/officeDocument/2006/relationships" xmlns:p="http://schemas.openxmlformats.org/presentationml/2006/main">
  <p:tag name="NUM" val="5"/>
</p:tagLst>
</file>

<file path=ppt/tags/tag104.xml><?xml version="1.0" encoding="utf-8"?>
<p:tagLst xmlns:a="http://schemas.openxmlformats.org/drawingml/2006/main" xmlns:r="http://schemas.openxmlformats.org/officeDocument/2006/relationships" xmlns:p="http://schemas.openxmlformats.org/presentationml/2006/main">
  <p:tag name="NUM" val="1"/>
</p:tagLst>
</file>

<file path=ppt/tags/tag105.xml><?xml version="1.0" encoding="utf-8"?>
<p:tagLst xmlns:a="http://schemas.openxmlformats.org/drawingml/2006/main" xmlns:r="http://schemas.openxmlformats.org/officeDocument/2006/relationships" xmlns:p="http://schemas.openxmlformats.org/presentationml/2006/main">
  <p:tag name="NUM" val="2"/>
</p:tagLst>
</file>

<file path=ppt/tags/tag106.xml><?xml version="1.0" encoding="utf-8"?>
<p:tagLst xmlns:a="http://schemas.openxmlformats.org/drawingml/2006/main" xmlns:r="http://schemas.openxmlformats.org/officeDocument/2006/relationships" xmlns:p="http://schemas.openxmlformats.org/presentationml/2006/main">
  <p:tag name="NUM" val="3"/>
</p:tagLst>
</file>

<file path=ppt/tags/tag107.xml><?xml version="1.0" encoding="utf-8"?>
<p:tagLst xmlns:a="http://schemas.openxmlformats.org/drawingml/2006/main" xmlns:r="http://schemas.openxmlformats.org/officeDocument/2006/relationships" xmlns:p="http://schemas.openxmlformats.org/presentationml/2006/main">
  <p:tag name="NUM" val="4"/>
</p:tagLst>
</file>

<file path=ppt/tags/tag108.xml><?xml version="1.0" encoding="utf-8"?>
<p:tagLst xmlns:a="http://schemas.openxmlformats.org/drawingml/2006/main" xmlns:r="http://schemas.openxmlformats.org/officeDocument/2006/relationships" xmlns:p="http://schemas.openxmlformats.org/presentationml/2006/main">
  <p:tag name="NUM" val="5"/>
</p:tagLst>
</file>

<file path=ppt/tags/tag109.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10.xml><?xml version="1.0" encoding="utf-8"?>
<p:tagLst xmlns:a="http://schemas.openxmlformats.org/drawingml/2006/main" xmlns:r="http://schemas.openxmlformats.org/officeDocument/2006/relationships" xmlns:p="http://schemas.openxmlformats.org/presentationml/2006/main">
  <p:tag name="NUM" val="2"/>
</p:tagLst>
</file>

<file path=ppt/tags/tag111.xml><?xml version="1.0" encoding="utf-8"?>
<p:tagLst xmlns:a="http://schemas.openxmlformats.org/drawingml/2006/main" xmlns:r="http://schemas.openxmlformats.org/officeDocument/2006/relationships" xmlns:p="http://schemas.openxmlformats.org/presentationml/2006/main">
  <p:tag name="NUM" val="3"/>
</p:tagLst>
</file>

<file path=ppt/tags/tag112.xml><?xml version="1.0" encoding="utf-8"?>
<p:tagLst xmlns:a="http://schemas.openxmlformats.org/drawingml/2006/main" xmlns:r="http://schemas.openxmlformats.org/officeDocument/2006/relationships" xmlns:p="http://schemas.openxmlformats.org/presentationml/2006/main">
  <p:tag name="NUM" val="4"/>
</p:tagLst>
</file>

<file path=ppt/tags/tag113.xml><?xml version="1.0" encoding="utf-8"?>
<p:tagLst xmlns:a="http://schemas.openxmlformats.org/drawingml/2006/main" xmlns:r="http://schemas.openxmlformats.org/officeDocument/2006/relationships" xmlns:p="http://schemas.openxmlformats.org/presentationml/2006/main">
  <p:tag name="NUM" val="5"/>
</p:tagLst>
</file>

<file path=ppt/tags/tag114.xml><?xml version="1.0" encoding="utf-8"?>
<p:tagLst xmlns:a="http://schemas.openxmlformats.org/drawingml/2006/main" xmlns:r="http://schemas.openxmlformats.org/officeDocument/2006/relationships" xmlns:p="http://schemas.openxmlformats.org/presentationml/2006/main">
  <p:tag name="NUM" val="1"/>
</p:tagLst>
</file>

<file path=ppt/tags/tag115.xml><?xml version="1.0" encoding="utf-8"?>
<p:tagLst xmlns:a="http://schemas.openxmlformats.org/drawingml/2006/main" xmlns:r="http://schemas.openxmlformats.org/officeDocument/2006/relationships" xmlns:p="http://schemas.openxmlformats.org/presentationml/2006/main">
  <p:tag name="NUM" val="2"/>
</p:tagLst>
</file>

<file path=ppt/tags/tag116.xml><?xml version="1.0" encoding="utf-8"?>
<p:tagLst xmlns:a="http://schemas.openxmlformats.org/drawingml/2006/main" xmlns:r="http://schemas.openxmlformats.org/officeDocument/2006/relationships" xmlns:p="http://schemas.openxmlformats.org/presentationml/2006/main">
  <p:tag name="NUM" val="3"/>
</p:tagLst>
</file>

<file path=ppt/tags/tag117.xml><?xml version="1.0" encoding="utf-8"?>
<p:tagLst xmlns:a="http://schemas.openxmlformats.org/drawingml/2006/main" xmlns:r="http://schemas.openxmlformats.org/officeDocument/2006/relationships" xmlns:p="http://schemas.openxmlformats.org/presentationml/2006/main">
  <p:tag name="NUM" val="4"/>
</p:tagLst>
</file>

<file path=ppt/tags/tag118.xml><?xml version="1.0" encoding="utf-8"?>
<p:tagLst xmlns:a="http://schemas.openxmlformats.org/drawingml/2006/main" xmlns:r="http://schemas.openxmlformats.org/officeDocument/2006/relationships" xmlns:p="http://schemas.openxmlformats.org/presentationml/2006/main">
  <p:tag name="NUM" val="5"/>
</p:tagLst>
</file>

<file path=ppt/tags/tag119.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20.xml><?xml version="1.0" encoding="utf-8"?>
<p:tagLst xmlns:a="http://schemas.openxmlformats.org/drawingml/2006/main" xmlns:r="http://schemas.openxmlformats.org/officeDocument/2006/relationships" xmlns:p="http://schemas.openxmlformats.org/presentationml/2006/main">
  <p:tag name="NUM" val="2"/>
</p:tagLst>
</file>

<file path=ppt/tags/tag121.xml><?xml version="1.0" encoding="utf-8"?>
<p:tagLst xmlns:a="http://schemas.openxmlformats.org/drawingml/2006/main" xmlns:r="http://schemas.openxmlformats.org/officeDocument/2006/relationships" xmlns:p="http://schemas.openxmlformats.org/presentationml/2006/main">
  <p:tag name="NUM" val="3"/>
</p:tagLst>
</file>

<file path=ppt/tags/tag122.xml><?xml version="1.0" encoding="utf-8"?>
<p:tagLst xmlns:a="http://schemas.openxmlformats.org/drawingml/2006/main" xmlns:r="http://schemas.openxmlformats.org/officeDocument/2006/relationships" xmlns:p="http://schemas.openxmlformats.org/presentationml/2006/main">
  <p:tag name="NUM" val="4"/>
</p:tagLst>
</file>

<file path=ppt/tags/tag123.xml><?xml version="1.0" encoding="utf-8"?>
<p:tagLst xmlns:a="http://schemas.openxmlformats.org/drawingml/2006/main" xmlns:r="http://schemas.openxmlformats.org/officeDocument/2006/relationships" xmlns:p="http://schemas.openxmlformats.org/presentationml/2006/main">
  <p:tag name="NUM" val="5"/>
</p:tagLst>
</file>

<file path=ppt/tags/tag124.xml><?xml version="1.0" encoding="utf-8"?>
<p:tagLst xmlns:a="http://schemas.openxmlformats.org/drawingml/2006/main" xmlns:r="http://schemas.openxmlformats.org/officeDocument/2006/relationships" xmlns:p="http://schemas.openxmlformats.org/presentationml/2006/main">
  <p:tag name="NUM" val="1"/>
</p:tagLst>
</file>

<file path=ppt/tags/tag125.xml><?xml version="1.0" encoding="utf-8"?>
<p:tagLst xmlns:a="http://schemas.openxmlformats.org/drawingml/2006/main" xmlns:r="http://schemas.openxmlformats.org/officeDocument/2006/relationships" xmlns:p="http://schemas.openxmlformats.org/presentationml/2006/main">
  <p:tag name="NUM" val="2"/>
</p:tagLst>
</file>

<file path=ppt/tags/tag126.xml><?xml version="1.0" encoding="utf-8"?>
<p:tagLst xmlns:a="http://schemas.openxmlformats.org/drawingml/2006/main" xmlns:r="http://schemas.openxmlformats.org/officeDocument/2006/relationships" xmlns:p="http://schemas.openxmlformats.org/presentationml/2006/main">
  <p:tag name="NUM" val="3"/>
</p:tagLst>
</file>

<file path=ppt/tags/tag127.xml><?xml version="1.0" encoding="utf-8"?>
<p:tagLst xmlns:a="http://schemas.openxmlformats.org/drawingml/2006/main" xmlns:r="http://schemas.openxmlformats.org/officeDocument/2006/relationships" xmlns:p="http://schemas.openxmlformats.org/presentationml/2006/main">
  <p:tag name="NUM" val="4"/>
</p:tagLst>
</file>

<file path=ppt/tags/tag128.xml><?xml version="1.0" encoding="utf-8"?>
<p:tagLst xmlns:a="http://schemas.openxmlformats.org/drawingml/2006/main" xmlns:r="http://schemas.openxmlformats.org/officeDocument/2006/relationships" xmlns:p="http://schemas.openxmlformats.org/presentationml/2006/main">
  <p:tag name="NUM" val="5"/>
</p:tagLst>
</file>

<file path=ppt/tags/tag129.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30.xml><?xml version="1.0" encoding="utf-8"?>
<p:tagLst xmlns:a="http://schemas.openxmlformats.org/drawingml/2006/main" xmlns:r="http://schemas.openxmlformats.org/officeDocument/2006/relationships" xmlns:p="http://schemas.openxmlformats.org/presentationml/2006/main">
  <p:tag name="NUM" val="2"/>
</p:tagLst>
</file>

<file path=ppt/tags/tag131.xml><?xml version="1.0" encoding="utf-8"?>
<p:tagLst xmlns:a="http://schemas.openxmlformats.org/drawingml/2006/main" xmlns:r="http://schemas.openxmlformats.org/officeDocument/2006/relationships" xmlns:p="http://schemas.openxmlformats.org/presentationml/2006/main">
  <p:tag name="NUM" val="3"/>
</p:tagLst>
</file>

<file path=ppt/tags/tag132.xml><?xml version="1.0" encoding="utf-8"?>
<p:tagLst xmlns:a="http://schemas.openxmlformats.org/drawingml/2006/main" xmlns:r="http://schemas.openxmlformats.org/officeDocument/2006/relationships" xmlns:p="http://schemas.openxmlformats.org/presentationml/2006/main">
  <p:tag name="NUM" val="4"/>
</p:tagLst>
</file>

<file path=ppt/tags/tag133.xml><?xml version="1.0" encoding="utf-8"?>
<p:tagLst xmlns:a="http://schemas.openxmlformats.org/drawingml/2006/main" xmlns:r="http://schemas.openxmlformats.org/officeDocument/2006/relationships" xmlns:p="http://schemas.openxmlformats.org/presentationml/2006/main">
  <p:tag name="NUM" val="1"/>
</p:tagLst>
</file>

<file path=ppt/tags/tag134.xml><?xml version="1.0" encoding="utf-8"?>
<p:tagLst xmlns:a="http://schemas.openxmlformats.org/drawingml/2006/main" xmlns:r="http://schemas.openxmlformats.org/officeDocument/2006/relationships" xmlns:p="http://schemas.openxmlformats.org/presentationml/2006/main">
  <p:tag name="NUM" val="2"/>
</p:tagLst>
</file>

<file path=ppt/tags/tag135.xml><?xml version="1.0" encoding="utf-8"?>
<p:tagLst xmlns:a="http://schemas.openxmlformats.org/drawingml/2006/main" xmlns:r="http://schemas.openxmlformats.org/officeDocument/2006/relationships" xmlns:p="http://schemas.openxmlformats.org/presentationml/2006/main">
  <p:tag name="NUM" val="3"/>
</p:tagLst>
</file>

<file path=ppt/tags/tag136.xml><?xml version="1.0" encoding="utf-8"?>
<p:tagLst xmlns:a="http://schemas.openxmlformats.org/drawingml/2006/main" xmlns:r="http://schemas.openxmlformats.org/officeDocument/2006/relationships" xmlns:p="http://schemas.openxmlformats.org/presentationml/2006/main">
  <p:tag name="NUM" val="4"/>
</p:tagLst>
</file>

<file path=ppt/tags/tag137.xml><?xml version="1.0" encoding="utf-8"?>
<p:tagLst xmlns:a="http://schemas.openxmlformats.org/drawingml/2006/main" xmlns:r="http://schemas.openxmlformats.org/officeDocument/2006/relationships" xmlns:p="http://schemas.openxmlformats.org/presentationml/2006/main">
  <p:tag name="NUM" val="5"/>
</p:tagLst>
</file>

<file path=ppt/tags/tag138.xml><?xml version="1.0" encoding="utf-8"?>
<p:tagLst xmlns:a="http://schemas.openxmlformats.org/drawingml/2006/main" xmlns:r="http://schemas.openxmlformats.org/officeDocument/2006/relationships" xmlns:p="http://schemas.openxmlformats.org/presentationml/2006/main">
  <p:tag name="NUM" val="6"/>
</p:tagLst>
</file>

<file path=ppt/tags/tag139.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40.xml><?xml version="1.0" encoding="utf-8"?>
<p:tagLst xmlns:a="http://schemas.openxmlformats.org/drawingml/2006/main" xmlns:r="http://schemas.openxmlformats.org/officeDocument/2006/relationships" xmlns:p="http://schemas.openxmlformats.org/presentationml/2006/main">
  <p:tag name="NUM" val="2"/>
</p:tagLst>
</file>

<file path=ppt/tags/tag141.xml><?xml version="1.0" encoding="utf-8"?>
<p:tagLst xmlns:a="http://schemas.openxmlformats.org/drawingml/2006/main" xmlns:r="http://schemas.openxmlformats.org/officeDocument/2006/relationships" xmlns:p="http://schemas.openxmlformats.org/presentationml/2006/main">
  <p:tag name="NUM" val="3"/>
</p:tagLst>
</file>

<file path=ppt/tags/tag142.xml><?xml version="1.0" encoding="utf-8"?>
<p:tagLst xmlns:a="http://schemas.openxmlformats.org/drawingml/2006/main" xmlns:r="http://schemas.openxmlformats.org/officeDocument/2006/relationships" xmlns:p="http://schemas.openxmlformats.org/presentationml/2006/main">
  <p:tag name="NUM" val="4"/>
</p:tagLst>
</file>

<file path=ppt/tags/tag143.xml><?xml version="1.0" encoding="utf-8"?>
<p:tagLst xmlns:a="http://schemas.openxmlformats.org/drawingml/2006/main" xmlns:r="http://schemas.openxmlformats.org/officeDocument/2006/relationships" xmlns:p="http://schemas.openxmlformats.org/presentationml/2006/main">
  <p:tag name="NUM" val="5"/>
</p:tagLst>
</file>

<file path=ppt/tags/tag144.xml><?xml version="1.0" encoding="utf-8"?>
<p:tagLst xmlns:a="http://schemas.openxmlformats.org/drawingml/2006/main" xmlns:r="http://schemas.openxmlformats.org/officeDocument/2006/relationships" xmlns:p="http://schemas.openxmlformats.org/presentationml/2006/main">
  <p:tag name="NUM" val="1"/>
</p:tagLst>
</file>

<file path=ppt/tags/tag145.xml><?xml version="1.0" encoding="utf-8"?>
<p:tagLst xmlns:a="http://schemas.openxmlformats.org/drawingml/2006/main" xmlns:r="http://schemas.openxmlformats.org/officeDocument/2006/relationships" xmlns:p="http://schemas.openxmlformats.org/presentationml/2006/main">
  <p:tag name="NUM" val="2"/>
</p:tagLst>
</file>

<file path=ppt/tags/tag146.xml><?xml version="1.0" encoding="utf-8"?>
<p:tagLst xmlns:a="http://schemas.openxmlformats.org/drawingml/2006/main" xmlns:r="http://schemas.openxmlformats.org/officeDocument/2006/relationships" xmlns:p="http://schemas.openxmlformats.org/presentationml/2006/main">
  <p:tag name="NUM" val="3"/>
</p:tagLst>
</file>

<file path=ppt/tags/tag147.xml><?xml version="1.0" encoding="utf-8"?>
<p:tagLst xmlns:a="http://schemas.openxmlformats.org/drawingml/2006/main" xmlns:r="http://schemas.openxmlformats.org/officeDocument/2006/relationships" xmlns:p="http://schemas.openxmlformats.org/presentationml/2006/main">
  <p:tag name="NUM" val="4"/>
</p:tagLst>
</file>

<file path=ppt/tags/tag148.xml><?xml version="1.0" encoding="utf-8"?>
<p:tagLst xmlns:a="http://schemas.openxmlformats.org/drawingml/2006/main" xmlns:r="http://schemas.openxmlformats.org/officeDocument/2006/relationships" xmlns:p="http://schemas.openxmlformats.org/presentationml/2006/main">
  <p:tag name="NUM" val="1"/>
</p:tagLst>
</file>

<file path=ppt/tags/tag149.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50.xml><?xml version="1.0" encoding="utf-8"?>
<p:tagLst xmlns:a="http://schemas.openxmlformats.org/drawingml/2006/main" xmlns:r="http://schemas.openxmlformats.org/officeDocument/2006/relationships" xmlns:p="http://schemas.openxmlformats.org/presentationml/2006/main">
  <p:tag name="NUM" val="3"/>
</p:tagLst>
</file>

<file path=ppt/tags/tag151.xml><?xml version="1.0" encoding="utf-8"?>
<p:tagLst xmlns:a="http://schemas.openxmlformats.org/drawingml/2006/main" xmlns:r="http://schemas.openxmlformats.org/officeDocument/2006/relationships" xmlns:p="http://schemas.openxmlformats.org/presentationml/2006/main">
  <p:tag name="NUM" val="4"/>
</p:tagLst>
</file>

<file path=ppt/tags/tag152.xml><?xml version="1.0" encoding="utf-8"?>
<p:tagLst xmlns:a="http://schemas.openxmlformats.org/drawingml/2006/main" xmlns:r="http://schemas.openxmlformats.org/officeDocument/2006/relationships" xmlns:p="http://schemas.openxmlformats.org/presentationml/2006/main">
  <p:tag name="NUM" val="5"/>
</p:tagLst>
</file>

<file path=ppt/tags/tag153.xml><?xml version="1.0" encoding="utf-8"?>
<p:tagLst xmlns:a="http://schemas.openxmlformats.org/drawingml/2006/main" xmlns:r="http://schemas.openxmlformats.org/officeDocument/2006/relationships" xmlns:p="http://schemas.openxmlformats.org/presentationml/2006/main">
  <p:tag name="NUM" val="6"/>
</p:tagLst>
</file>

<file path=ppt/tags/tag154.xml><?xml version="1.0" encoding="utf-8"?>
<p:tagLst xmlns:a="http://schemas.openxmlformats.org/drawingml/2006/main" xmlns:r="http://schemas.openxmlformats.org/officeDocument/2006/relationships" xmlns:p="http://schemas.openxmlformats.org/presentationml/2006/main">
  <p:tag name="NUM" val="1"/>
</p:tagLst>
</file>

<file path=ppt/tags/tag155.xml><?xml version="1.0" encoding="utf-8"?>
<p:tagLst xmlns:a="http://schemas.openxmlformats.org/drawingml/2006/main" xmlns:r="http://schemas.openxmlformats.org/officeDocument/2006/relationships" xmlns:p="http://schemas.openxmlformats.org/presentationml/2006/main">
  <p:tag name="NUM" val="2"/>
</p:tagLst>
</file>

<file path=ppt/tags/tag156.xml><?xml version="1.0" encoding="utf-8"?>
<p:tagLst xmlns:a="http://schemas.openxmlformats.org/drawingml/2006/main" xmlns:r="http://schemas.openxmlformats.org/officeDocument/2006/relationships" xmlns:p="http://schemas.openxmlformats.org/presentationml/2006/main">
  <p:tag name="NUM" val="3"/>
</p:tagLst>
</file>

<file path=ppt/tags/tag157.xml><?xml version="1.0" encoding="utf-8"?>
<p:tagLst xmlns:a="http://schemas.openxmlformats.org/drawingml/2006/main" xmlns:r="http://schemas.openxmlformats.org/officeDocument/2006/relationships" xmlns:p="http://schemas.openxmlformats.org/presentationml/2006/main">
  <p:tag name="NUM" val="4"/>
</p:tagLst>
</file>

<file path=ppt/tags/tag158.xml><?xml version="1.0" encoding="utf-8"?>
<p:tagLst xmlns:a="http://schemas.openxmlformats.org/drawingml/2006/main" xmlns:r="http://schemas.openxmlformats.org/officeDocument/2006/relationships" xmlns:p="http://schemas.openxmlformats.org/presentationml/2006/main">
  <p:tag name="NUM" val="1"/>
</p:tagLst>
</file>

<file path=ppt/tags/tag159.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60.xml><?xml version="1.0" encoding="utf-8"?>
<p:tagLst xmlns:a="http://schemas.openxmlformats.org/drawingml/2006/main" xmlns:r="http://schemas.openxmlformats.org/officeDocument/2006/relationships" xmlns:p="http://schemas.openxmlformats.org/presentationml/2006/main">
  <p:tag name="NUM" val="3"/>
</p:tagLst>
</file>

<file path=ppt/tags/tag161.xml><?xml version="1.0" encoding="utf-8"?>
<p:tagLst xmlns:a="http://schemas.openxmlformats.org/drawingml/2006/main" xmlns:r="http://schemas.openxmlformats.org/officeDocument/2006/relationships" xmlns:p="http://schemas.openxmlformats.org/presentationml/2006/main">
  <p:tag name="NUM" val="4"/>
</p:tagLst>
</file>

<file path=ppt/tags/tag162.xml><?xml version="1.0" encoding="utf-8"?>
<p:tagLst xmlns:a="http://schemas.openxmlformats.org/drawingml/2006/main" xmlns:r="http://schemas.openxmlformats.org/officeDocument/2006/relationships" xmlns:p="http://schemas.openxmlformats.org/presentationml/2006/main">
  <p:tag name="NUM" val="7"/>
</p:tagLst>
</file>

<file path=ppt/tags/tag163.xml><?xml version="1.0" encoding="utf-8"?>
<p:tagLst xmlns:a="http://schemas.openxmlformats.org/drawingml/2006/main" xmlns:r="http://schemas.openxmlformats.org/officeDocument/2006/relationships" xmlns:p="http://schemas.openxmlformats.org/presentationml/2006/main">
  <p:tag name="NUM" val="9"/>
</p:tagLst>
</file>

<file path=ppt/tags/tag164.xml><?xml version="1.0" encoding="utf-8"?>
<p:tagLst xmlns:a="http://schemas.openxmlformats.org/drawingml/2006/main" xmlns:r="http://schemas.openxmlformats.org/officeDocument/2006/relationships" xmlns:p="http://schemas.openxmlformats.org/presentationml/2006/main">
  <p:tag name="NUM" val="10"/>
</p:tagLst>
</file>

<file path=ppt/tags/tag165.xml><?xml version="1.0" encoding="utf-8"?>
<p:tagLst xmlns:a="http://schemas.openxmlformats.org/drawingml/2006/main" xmlns:r="http://schemas.openxmlformats.org/officeDocument/2006/relationships" xmlns:p="http://schemas.openxmlformats.org/presentationml/2006/main">
  <p:tag name="NUM" val="8"/>
</p:tagLst>
</file>

<file path=ppt/tags/tag166.xml><?xml version="1.0" encoding="utf-8"?>
<p:tagLst xmlns:a="http://schemas.openxmlformats.org/drawingml/2006/main" xmlns:r="http://schemas.openxmlformats.org/officeDocument/2006/relationships" xmlns:p="http://schemas.openxmlformats.org/presentationml/2006/main">
  <p:tag name="NUM" val="9"/>
</p:tagLst>
</file>

<file path=ppt/tags/tag167.xml><?xml version="1.0" encoding="utf-8"?>
<p:tagLst xmlns:a="http://schemas.openxmlformats.org/drawingml/2006/main" xmlns:r="http://schemas.openxmlformats.org/officeDocument/2006/relationships" xmlns:p="http://schemas.openxmlformats.org/presentationml/2006/main">
  <p:tag name="NUM" val="10"/>
</p:tagLst>
</file>

<file path=ppt/tags/tag168.xml><?xml version="1.0" encoding="utf-8"?>
<p:tagLst xmlns:a="http://schemas.openxmlformats.org/drawingml/2006/main" xmlns:r="http://schemas.openxmlformats.org/officeDocument/2006/relationships" xmlns:p="http://schemas.openxmlformats.org/presentationml/2006/main">
  <p:tag name="NUM" val="1"/>
</p:tagLst>
</file>

<file path=ppt/tags/tag169.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70.xml><?xml version="1.0" encoding="utf-8"?>
<p:tagLst xmlns:a="http://schemas.openxmlformats.org/drawingml/2006/main" xmlns:r="http://schemas.openxmlformats.org/officeDocument/2006/relationships" xmlns:p="http://schemas.openxmlformats.org/presentationml/2006/main">
  <p:tag name="NUM" val="3"/>
</p:tagLst>
</file>

<file path=ppt/tags/tag171.xml><?xml version="1.0" encoding="utf-8"?>
<p:tagLst xmlns:a="http://schemas.openxmlformats.org/drawingml/2006/main" xmlns:r="http://schemas.openxmlformats.org/officeDocument/2006/relationships" xmlns:p="http://schemas.openxmlformats.org/presentationml/2006/main">
  <p:tag name="NUM" val="4"/>
</p:tagLst>
</file>

<file path=ppt/tags/tag172.xml><?xml version="1.0" encoding="utf-8"?>
<p:tagLst xmlns:a="http://schemas.openxmlformats.org/drawingml/2006/main" xmlns:r="http://schemas.openxmlformats.org/officeDocument/2006/relationships" xmlns:p="http://schemas.openxmlformats.org/presentationml/2006/main">
  <p:tag name="NUM" val="1"/>
</p:tagLst>
</file>

<file path=ppt/tags/tag173.xml><?xml version="1.0" encoding="utf-8"?>
<p:tagLst xmlns:a="http://schemas.openxmlformats.org/drawingml/2006/main" xmlns:r="http://schemas.openxmlformats.org/officeDocument/2006/relationships" xmlns:p="http://schemas.openxmlformats.org/presentationml/2006/main">
  <p:tag name="NUM" val="2"/>
</p:tagLst>
</file>

<file path=ppt/tags/tag174.xml><?xml version="1.0" encoding="utf-8"?>
<p:tagLst xmlns:a="http://schemas.openxmlformats.org/drawingml/2006/main" xmlns:r="http://schemas.openxmlformats.org/officeDocument/2006/relationships" xmlns:p="http://schemas.openxmlformats.org/presentationml/2006/main">
  <p:tag name="NUM" val="3"/>
</p:tagLst>
</file>

<file path=ppt/tags/tag175.xml><?xml version="1.0" encoding="utf-8"?>
<p:tagLst xmlns:a="http://schemas.openxmlformats.org/drawingml/2006/main" xmlns:r="http://schemas.openxmlformats.org/officeDocument/2006/relationships" xmlns:p="http://schemas.openxmlformats.org/presentationml/2006/main">
  <p:tag name="NUM" val="4"/>
</p:tagLst>
</file>

<file path=ppt/tags/tag176.xml><?xml version="1.0" encoding="utf-8"?>
<p:tagLst xmlns:a="http://schemas.openxmlformats.org/drawingml/2006/main" xmlns:r="http://schemas.openxmlformats.org/officeDocument/2006/relationships" xmlns:p="http://schemas.openxmlformats.org/presentationml/2006/main">
  <p:tag name="NUM" val="5"/>
</p:tagLst>
</file>

<file path=ppt/tags/tag177.xml><?xml version="1.0" encoding="utf-8"?>
<p:tagLst xmlns:a="http://schemas.openxmlformats.org/drawingml/2006/main" xmlns:r="http://schemas.openxmlformats.org/officeDocument/2006/relationships" xmlns:p="http://schemas.openxmlformats.org/presentationml/2006/main">
  <p:tag name="NUM" val="6"/>
</p:tagLst>
</file>

<file path=ppt/tags/tag178.xml><?xml version="1.0" encoding="utf-8"?>
<p:tagLst xmlns:a="http://schemas.openxmlformats.org/drawingml/2006/main" xmlns:r="http://schemas.openxmlformats.org/officeDocument/2006/relationships" xmlns:p="http://schemas.openxmlformats.org/presentationml/2006/main">
  <p:tag name="NUM" val="1"/>
</p:tagLst>
</file>

<file path=ppt/tags/tag179.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80.xml><?xml version="1.0" encoding="utf-8"?>
<p:tagLst xmlns:a="http://schemas.openxmlformats.org/drawingml/2006/main" xmlns:r="http://schemas.openxmlformats.org/officeDocument/2006/relationships" xmlns:p="http://schemas.openxmlformats.org/presentationml/2006/main">
  <p:tag name="NUM" val="3"/>
</p:tagLst>
</file>

<file path=ppt/tags/tag181.xml><?xml version="1.0" encoding="utf-8"?>
<p:tagLst xmlns:a="http://schemas.openxmlformats.org/drawingml/2006/main" xmlns:r="http://schemas.openxmlformats.org/officeDocument/2006/relationships" xmlns:p="http://schemas.openxmlformats.org/presentationml/2006/main">
  <p:tag name="NUM" val="1"/>
</p:tagLst>
</file>

<file path=ppt/tags/tag182.xml><?xml version="1.0" encoding="utf-8"?>
<p:tagLst xmlns:a="http://schemas.openxmlformats.org/drawingml/2006/main" xmlns:r="http://schemas.openxmlformats.org/officeDocument/2006/relationships" xmlns:p="http://schemas.openxmlformats.org/presentationml/2006/main">
  <p:tag name="NUM" val="2"/>
</p:tagLst>
</file>

<file path=ppt/tags/tag183.xml><?xml version="1.0" encoding="utf-8"?>
<p:tagLst xmlns:a="http://schemas.openxmlformats.org/drawingml/2006/main" xmlns:r="http://schemas.openxmlformats.org/officeDocument/2006/relationships" xmlns:p="http://schemas.openxmlformats.org/presentationml/2006/main">
  <p:tag name="NUM" val="3"/>
</p:tagLst>
</file>

<file path=ppt/tags/tag184.xml><?xml version="1.0" encoding="utf-8"?>
<p:tagLst xmlns:a="http://schemas.openxmlformats.org/drawingml/2006/main" xmlns:r="http://schemas.openxmlformats.org/officeDocument/2006/relationships" xmlns:p="http://schemas.openxmlformats.org/presentationml/2006/main">
  <p:tag name="NUM" val="4"/>
</p:tagLst>
</file>

<file path=ppt/tags/tag185.xml><?xml version="1.0" encoding="utf-8"?>
<p:tagLst xmlns:a="http://schemas.openxmlformats.org/drawingml/2006/main" xmlns:r="http://schemas.openxmlformats.org/officeDocument/2006/relationships" xmlns:p="http://schemas.openxmlformats.org/presentationml/2006/main">
  <p:tag name="NUM" val="1"/>
</p:tagLst>
</file>

<file path=ppt/tags/tag186.xml><?xml version="1.0" encoding="utf-8"?>
<p:tagLst xmlns:a="http://schemas.openxmlformats.org/drawingml/2006/main" xmlns:r="http://schemas.openxmlformats.org/officeDocument/2006/relationships" xmlns:p="http://schemas.openxmlformats.org/presentationml/2006/main">
  <p:tag name="NUM" val="2"/>
</p:tagLst>
</file>

<file path=ppt/tags/tag187.xml><?xml version="1.0" encoding="utf-8"?>
<p:tagLst xmlns:a="http://schemas.openxmlformats.org/drawingml/2006/main" xmlns:r="http://schemas.openxmlformats.org/officeDocument/2006/relationships" xmlns:p="http://schemas.openxmlformats.org/presentationml/2006/main">
  <p:tag name="NUM" val="3"/>
</p:tagLst>
</file>

<file path=ppt/tags/tag188.xml><?xml version="1.0" encoding="utf-8"?>
<p:tagLst xmlns:a="http://schemas.openxmlformats.org/drawingml/2006/main" xmlns:r="http://schemas.openxmlformats.org/officeDocument/2006/relationships" xmlns:p="http://schemas.openxmlformats.org/presentationml/2006/main">
  <p:tag name="NUM" val="1"/>
</p:tagLst>
</file>

<file path=ppt/tags/tag189.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190.xml><?xml version="1.0" encoding="utf-8"?>
<p:tagLst xmlns:a="http://schemas.openxmlformats.org/drawingml/2006/main" xmlns:r="http://schemas.openxmlformats.org/officeDocument/2006/relationships" xmlns:p="http://schemas.openxmlformats.org/presentationml/2006/main">
  <p:tag name="NUM" val="3"/>
</p:tagLst>
</file>

<file path=ppt/tags/tag191.xml><?xml version="1.0" encoding="utf-8"?>
<p:tagLst xmlns:a="http://schemas.openxmlformats.org/drawingml/2006/main" xmlns:r="http://schemas.openxmlformats.org/officeDocument/2006/relationships" xmlns:p="http://schemas.openxmlformats.org/presentationml/2006/main">
  <p:tag name="NUM" val="1"/>
</p:tagLst>
</file>

<file path=ppt/tags/tag192.xml><?xml version="1.0" encoding="utf-8"?>
<p:tagLst xmlns:a="http://schemas.openxmlformats.org/drawingml/2006/main" xmlns:r="http://schemas.openxmlformats.org/officeDocument/2006/relationships" xmlns:p="http://schemas.openxmlformats.org/presentationml/2006/main">
  <p:tag name="NUM" val="2"/>
</p:tagLst>
</file>

<file path=ppt/tags/tag193.xml><?xml version="1.0" encoding="utf-8"?>
<p:tagLst xmlns:a="http://schemas.openxmlformats.org/drawingml/2006/main" xmlns:r="http://schemas.openxmlformats.org/officeDocument/2006/relationships" xmlns:p="http://schemas.openxmlformats.org/presentationml/2006/main">
  <p:tag name="NUM" val="3"/>
</p:tagLst>
</file>

<file path=ppt/tags/tag194.xml><?xml version="1.0" encoding="utf-8"?>
<p:tagLst xmlns:a="http://schemas.openxmlformats.org/drawingml/2006/main" xmlns:r="http://schemas.openxmlformats.org/officeDocument/2006/relationships" xmlns:p="http://schemas.openxmlformats.org/presentationml/2006/main">
  <p:tag name="NUM" val="1"/>
</p:tagLst>
</file>

<file path=ppt/tags/tag195.xml><?xml version="1.0" encoding="utf-8"?>
<p:tagLst xmlns:a="http://schemas.openxmlformats.org/drawingml/2006/main" xmlns:r="http://schemas.openxmlformats.org/officeDocument/2006/relationships" xmlns:p="http://schemas.openxmlformats.org/presentationml/2006/main">
  <p:tag name="NUM" val="2"/>
</p:tagLst>
</file>

<file path=ppt/tags/tag196.xml><?xml version="1.0" encoding="utf-8"?>
<p:tagLst xmlns:a="http://schemas.openxmlformats.org/drawingml/2006/main" xmlns:r="http://schemas.openxmlformats.org/officeDocument/2006/relationships" xmlns:p="http://schemas.openxmlformats.org/presentationml/2006/main">
  <p:tag name="NUM" val="3"/>
</p:tagLst>
</file>

<file path=ppt/tags/tag197.xml><?xml version="1.0" encoding="utf-8"?>
<p:tagLst xmlns:a="http://schemas.openxmlformats.org/drawingml/2006/main" xmlns:r="http://schemas.openxmlformats.org/officeDocument/2006/relationships" xmlns:p="http://schemas.openxmlformats.org/presentationml/2006/main">
  <p:tag name="NUM" val="1"/>
</p:tagLst>
</file>

<file path=ppt/tags/tag198.xml><?xml version="1.0" encoding="utf-8"?>
<p:tagLst xmlns:a="http://schemas.openxmlformats.org/drawingml/2006/main" xmlns:r="http://schemas.openxmlformats.org/officeDocument/2006/relationships" xmlns:p="http://schemas.openxmlformats.org/presentationml/2006/main">
  <p:tag name="NUM" val="2"/>
</p:tagLst>
</file>

<file path=ppt/tags/tag19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00.xml><?xml version="1.0" encoding="utf-8"?>
<p:tagLst xmlns:a="http://schemas.openxmlformats.org/drawingml/2006/main" xmlns:r="http://schemas.openxmlformats.org/officeDocument/2006/relationships" xmlns:p="http://schemas.openxmlformats.org/presentationml/2006/main">
  <p:tag name="NUM" val="4"/>
</p:tagLst>
</file>

<file path=ppt/tags/tag201.xml><?xml version="1.0" encoding="utf-8"?>
<p:tagLst xmlns:a="http://schemas.openxmlformats.org/drawingml/2006/main" xmlns:r="http://schemas.openxmlformats.org/officeDocument/2006/relationships" xmlns:p="http://schemas.openxmlformats.org/presentationml/2006/main">
  <p:tag name="NUM" val="5"/>
</p:tagLst>
</file>

<file path=ppt/tags/tag202.xml><?xml version="1.0" encoding="utf-8"?>
<p:tagLst xmlns:a="http://schemas.openxmlformats.org/drawingml/2006/main" xmlns:r="http://schemas.openxmlformats.org/officeDocument/2006/relationships" xmlns:p="http://schemas.openxmlformats.org/presentationml/2006/main">
  <p:tag name="NUM" val="1"/>
</p:tagLst>
</file>

<file path=ppt/tags/tag203.xml><?xml version="1.0" encoding="utf-8"?>
<p:tagLst xmlns:a="http://schemas.openxmlformats.org/drawingml/2006/main" xmlns:r="http://schemas.openxmlformats.org/officeDocument/2006/relationships" xmlns:p="http://schemas.openxmlformats.org/presentationml/2006/main">
  <p:tag name="NUM" val="2"/>
</p:tagLst>
</file>

<file path=ppt/tags/tag204.xml><?xml version="1.0" encoding="utf-8"?>
<p:tagLst xmlns:a="http://schemas.openxmlformats.org/drawingml/2006/main" xmlns:r="http://schemas.openxmlformats.org/officeDocument/2006/relationships" xmlns:p="http://schemas.openxmlformats.org/presentationml/2006/main">
  <p:tag name="NUM" val="3"/>
</p:tagLst>
</file>

<file path=ppt/tags/tag205.xml><?xml version="1.0" encoding="utf-8"?>
<p:tagLst xmlns:a="http://schemas.openxmlformats.org/drawingml/2006/main" xmlns:r="http://schemas.openxmlformats.org/officeDocument/2006/relationships" xmlns:p="http://schemas.openxmlformats.org/presentationml/2006/main">
  <p:tag name="NUM" val="4"/>
</p:tagLst>
</file>

<file path=ppt/tags/tag206.xml><?xml version="1.0" encoding="utf-8"?>
<p:tagLst xmlns:a="http://schemas.openxmlformats.org/drawingml/2006/main" xmlns:r="http://schemas.openxmlformats.org/officeDocument/2006/relationships" xmlns:p="http://schemas.openxmlformats.org/presentationml/2006/main">
  <p:tag name="NUM" val="1"/>
</p:tagLst>
</file>

<file path=ppt/tags/tag207.xml><?xml version="1.0" encoding="utf-8"?>
<p:tagLst xmlns:a="http://schemas.openxmlformats.org/drawingml/2006/main" xmlns:r="http://schemas.openxmlformats.org/officeDocument/2006/relationships" xmlns:p="http://schemas.openxmlformats.org/presentationml/2006/main">
  <p:tag name="NUM" val="2"/>
</p:tagLst>
</file>

<file path=ppt/tags/tag208.xml><?xml version="1.0" encoding="utf-8"?>
<p:tagLst xmlns:a="http://schemas.openxmlformats.org/drawingml/2006/main" xmlns:r="http://schemas.openxmlformats.org/officeDocument/2006/relationships" xmlns:p="http://schemas.openxmlformats.org/presentationml/2006/main">
  <p:tag name="NUM" val="3"/>
</p:tagLst>
</file>

<file path=ppt/tags/tag209.xml><?xml version="1.0" encoding="utf-8"?>
<p:tagLst xmlns:a="http://schemas.openxmlformats.org/drawingml/2006/main" xmlns:r="http://schemas.openxmlformats.org/officeDocument/2006/relationships" xmlns:p="http://schemas.openxmlformats.org/presentationml/2006/main">
  <p:tag name="NUM" val="4"/>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10.xml><?xml version="1.0" encoding="utf-8"?>
<p:tagLst xmlns:a="http://schemas.openxmlformats.org/drawingml/2006/main" xmlns:r="http://schemas.openxmlformats.org/officeDocument/2006/relationships" xmlns:p="http://schemas.openxmlformats.org/presentationml/2006/main">
  <p:tag name="NUM" val="5"/>
</p:tagLst>
</file>

<file path=ppt/tags/tag211.xml><?xml version="1.0" encoding="utf-8"?>
<p:tagLst xmlns:a="http://schemas.openxmlformats.org/drawingml/2006/main" xmlns:r="http://schemas.openxmlformats.org/officeDocument/2006/relationships" xmlns:p="http://schemas.openxmlformats.org/presentationml/2006/main">
  <p:tag name="NUM" val="1"/>
</p:tagLst>
</file>

<file path=ppt/tags/tag212.xml><?xml version="1.0" encoding="utf-8"?>
<p:tagLst xmlns:a="http://schemas.openxmlformats.org/drawingml/2006/main" xmlns:r="http://schemas.openxmlformats.org/officeDocument/2006/relationships" xmlns:p="http://schemas.openxmlformats.org/presentationml/2006/main">
  <p:tag name="NUM" val="2"/>
</p:tagLst>
</file>

<file path=ppt/tags/tag213.xml><?xml version="1.0" encoding="utf-8"?>
<p:tagLst xmlns:a="http://schemas.openxmlformats.org/drawingml/2006/main" xmlns:r="http://schemas.openxmlformats.org/officeDocument/2006/relationships" xmlns:p="http://schemas.openxmlformats.org/presentationml/2006/main">
  <p:tag name="NUM" val="3"/>
</p:tagLst>
</file>

<file path=ppt/tags/tag214.xml><?xml version="1.0" encoding="utf-8"?>
<p:tagLst xmlns:a="http://schemas.openxmlformats.org/drawingml/2006/main" xmlns:r="http://schemas.openxmlformats.org/officeDocument/2006/relationships" xmlns:p="http://schemas.openxmlformats.org/presentationml/2006/main">
  <p:tag name="NUM" val="1"/>
</p:tagLst>
</file>

<file path=ppt/tags/tag215.xml><?xml version="1.0" encoding="utf-8"?>
<p:tagLst xmlns:a="http://schemas.openxmlformats.org/drawingml/2006/main" xmlns:r="http://schemas.openxmlformats.org/officeDocument/2006/relationships" xmlns:p="http://schemas.openxmlformats.org/presentationml/2006/main">
  <p:tag name="NUM" val="2"/>
</p:tagLst>
</file>

<file path=ppt/tags/tag216.xml><?xml version="1.0" encoding="utf-8"?>
<p:tagLst xmlns:a="http://schemas.openxmlformats.org/drawingml/2006/main" xmlns:r="http://schemas.openxmlformats.org/officeDocument/2006/relationships" xmlns:p="http://schemas.openxmlformats.org/presentationml/2006/main">
  <p:tag name="NUM" val="3"/>
</p:tagLst>
</file>

<file path=ppt/tags/tag217.xml><?xml version="1.0" encoding="utf-8"?>
<p:tagLst xmlns:a="http://schemas.openxmlformats.org/drawingml/2006/main" xmlns:r="http://schemas.openxmlformats.org/officeDocument/2006/relationships" xmlns:p="http://schemas.openxmlformats.org/presentationml/2006/main">
  <p:tag name="NUM" val="1"/>
</p:tagLst>
</file>

<file path=ppt/tags/tag218.xml><?xml version="1.0" encoding="utf-8"?>
<p:tagLst xmlns:a="http://schemas.openxmlformats.org/drawingml/2006/main" xmlns:r="http://schemas.openxmlformats.org/officeDocument/2006/relationships" xmlns:p="http://schemas.openxmlformats.org/presentationml/2006/main">
  <p:tag name="NUM" val="2"/>
</p:tagLst>
</file>

<file path=ppt/tags/tag219.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20.xml><?xml version="1.0" encoding="utf-8"?>
<p:tagLst xmlns:a="http://schemas.openxmlformats.org/drawingml/2006/main" xmlns:r="http://schemas.openxmlformats.org/officeDocument/2006/relationships" xmlns:p="http://schemas.openxmlformats.org/presentationml/2006/main">
  <p:tag name="NUM" val="4"/>
</p:tagLst>
</file>

<file path=ppt/tags/tag221.xml><?xml version="1.0" encoding="utf-8"?>
<p:tagLst xmlns:a="http://schemas.openxmlformats.org/drawingml/2006/main" xmlns:r="http://schemas.openxmlformats.org/officeDocument/2006/relationships" xmlns:p="http://schemas.openxmlformats.org/presentationml/2006/main">
  <p:tag name="NUM" val="5"/>
</p:tagLst>
</file>

<file path=ppt/tags/tag222.xml><?xml version="1.0" encoding="utf-8"?>
<p:tagLst xmlns:a="http://schemas.openxmlformats.org/drawingml/2006/main" xmlns:r="http://schemas.openxmlformats.org/officeDocument/2006/relationships" xmlns:p="http://schemas.openxmlformats.org/presentationml/2006/main">
  <p:tag name="NUM" val="1"/>
</p:tagLst>
</file>

<file path=ppt/tags/tag223.xml><?xml version="1.0" encoding="utf-8"?>
<p:tagLst xmlns:a="http://schemas.openxmlformats.org/drawingml/2006/main" xmlns:r="http://schemas.openxmlformats.org/officeDocument/2006/relationships" xmlns:p="http://schemas.openxmlformats.org/presentationml/2006/main">
  <p:tag name="NUM" val="2"/>
</p:tagLst>
</file>

<file path=ppt/tags/tag224.xml><?xml version="1.0" encoding="utf-8"?>
<p:tagLst xmlns:a="http://schemas.openxmlformats.org/drawingml/2006/main" xmlns:r="http://schemas.openxmlformats.org/officeDocument/2006/relationships" xmlns:p="http://schemas.openxmlformats.org/presentationml/2006/main">
  <p:tag name="NUM" val="3"/>
</p:tagLst>
</file>

<file path=ppt/tags/tag225.xml><?xml version="1.0" encoding="utf-8"?>
<p:tagLst xmlns:a="http://schemas.openxmlformats.org/drawingml/2006/main" xmlns:r="http://schemas.openxmlformats.org/officeDocument/2006/relationships" xmlns:p="http://schemas.openxmlformats.org/presentationml/2006/main">
  <p:tag name="NUM" val="1"/>
</p:tagLst>
</file>

<file path=ppt/tags/tag226.xml><?xml version="1.0" encoding="utf-8"?>
<p:tagLst xmlns:a="http://schemas.openxmlformats.org/drawingml/2006/main" xmlns:r="http://schemas.openxmlformats.org/officeDocument/2006/relationships" xmlns:p="http://schemas.openxmlformats.org/presentationml/2006/main">
  <p:tag name="NUM" val="2"/>
</p:tagLst>
</file>

<file path=ppt/tags/tag227.xml><?xml version="1.0" encoding="utf-8"?>
<p:tagLst xmlns:a="http://schemas.openxmlformats.org/drawingml/2006/main" xmlns:r="http://schemas.openxmlformats.org/officeDocument/2006/relationships" xmlns:p="http://schemas.openxmlformats.org/presentationml/2006/main">
  <p:tag name="NUM" val="3"/>
</p:tagLst>
</file>

<file path=ppt/tags/tag228.xml><?xml version="1.0" encoding="utf-8"?>
<p:tagLst xmlns:a="http://schemas.openxmlformats.org/drawingml/2006/main" xmlns:r="http://schemas.openxmlformats.org/officeDocument/2006/relationships" xmlns:p="http://schemas.openxmlformats.org/presentationml/2006/main">
  <p:tag name="NUM" val="4"/>
</p:tagLst>
</file>

<file path=ppt/tags/tag229.xml><?xml version="1.0" encoding="utf-8"?>
<p:tagLst xmlns:a="http://schemas.openxmlformats.org/drawingml/2006/main" xmlns:r="http://schemas.openxmlformats.org/officeDocument/2006/relationships" xmlns:p="http://schemas.openxmlformats.org/presentationml/2006/main">
  <p:tag name="NUM" val="5"/>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30.xml><?xml version="1.0" encoding="utf-8"?>
<p:tagLst xmlns:a="http://schemas.openxmlformats.org/drawingml/2006/main" xmlns:r="http://schemas.openxmlformats.org/officeDocument/2006/relationships" xmlns:p="http://schemas.openxmlformats.org/presentationml/2006/main">
  <p:tag name="NUM" val="1"/>
</p:tagLst>
</file>

<file path=ppt/tags/tag231.xml><?xml version="1.0" encoding="utf-8"?>
<p:tagLst xmlns:a="http://schemas.openxmlformats.org/drawingml/2006/main" xmlns:r="http://schemas.openxmlformats.org/officeDocument/2006/relationships" xmlns:p="http://schemas.openxmlformats.org/presentationml/2006/main">
  <p:tag name="NUM" val="2"/>
</p:tagLst>
</file>

<file path=ppt/tags/tag232.xml><?xml version="1.0" encoding="utf-8"?>
<p:tagLst xmlns:a="http://schemas.openxmlformats.org/drawingml/2006/main" xmlns:r="http://schemas.openxmlformats.org/officeDocument/2006/relationships" xmlns:p="http://schemas.openxmlformats.org/presentationml/2006/main">
  <p:tag name="NUM" val="3"/>
</p:tagLst>
</file>

<file path=ppt/tags/tag233.xml><?xml version="1.0" encoding="utf-8"?>
<p:tagLst xmlns:a="http://schemas.openxmlformats.org/drawingml/2006/main" xmlns:r="http://schemas.openxmlformats.org/officeDocument/2006/relationships" xmlns:p="http://schemas.openxmlformats.org/presentationml/2006/main">
  <p:tag name="NUM" val="1"/>
</p:tagLst>
</file>

<file path=ppt/tags/tag234.xml><?xml version="1.0" encoding="utf-8"?>
<p:tagLst xmlns:a="http://schemas.openxmlformats.org/drawingml/2006/main" xmlns:r="http://schemas.openxmlformats.org/officeDocument/2006/relationships" xmlns:p="http://schemas.openxmlformats.org/presentationml/2006/main">
  <p:tag name="NUM" val="2"/>
</p:tagLst>
</file>

<file path=ppt/tags/tag235.xml><?xml version="1.0" encoding="utf-8"?>
<p:tagLst xmlns:a="http://schemas.openxmlformats.org/drawingml/2006/main" xmlns:r="http://schemas.openxmlformats.org/officeDocument/2006/relationships" xmlns:p="http://schemas.openxmlformats.org/presentationml/2006/main">
  <p:tag name="NUM" val="3"/>
</p:tagLst>
</file>

<file path=ppt/tags/tag236.xml><?xml version="1.0" encoding="utf-8"?>
<p:tagLst xmlns:a="http://schemas.openxmlformats.org/drawingml/2006/main" xmlns:r="http://schemas.openxmlformats.org/officeDocument/2006/relationships" xmlns:p="http://schemas.openxmlformats.org/presentationml/2006/main">
  <p:tag name="NUM" val="4"/>
</p:tagLst>
</file>

<file path=ppt/tags/tag237.xml><?xml version="1.0" encoding="utf-8"?>
<p:tagLst xmlns:a="http://schemas.openxmlformats.org/drawingml/2006/main" xmlns:r="http://schemas.openxmlformats.org/officeDocument/2006/relationships" xmlns:p="http://schemas.openxmlformats.org/presentationml/2006/main">
  <p:tag name="NUM" val="5"/>
</p:tagLst>
</file>

<file path=ppt/tags/tag238.xml><?xml version="1.0" encoding="utf-8"?>
<p:tagLst xmlns:a="http://schemas.openxmlformats.org/drawingml/2006/main" xmlns:r="http://schemas.openxmlformats.org/officeDocument/2006/relationships" xmlns:p="http://schemas.openxmlformats.org/presentationml/2006/main">
  <p:tag name="NUM" val="6"/>
</p:tagLst>
</file>

<file path=ppt/tags/tag239.xml><?xml version="1.0" encoding="utf-8"?>
<p:tagLst xmlns:a="http://schemas.openxmlformats.org/drawingml/2006/main" xmlns:r="http://schemas.openxmlformats.org/officeDocument/2006/relationships" xmlns:p="http://schemas.openxmlformats.org/presentationml/2006/main">
  <p:tag name="NUM" val="7"/>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40.xml><?xml version="1.0" encoding="utf-8"?>
<p:tagLst xmlns:a="http://schemas.openxmlformats.org/drawingml/2006/main" xmlns:r="http://schemas.openxmlformats.org/officeDocument/2006/relationships" xmlns:p="http://schemas.openxmlformats.org/presentationml/2006/main">
  <p:tag name="NUM" val="1"/>
</p:tagLst>
</file>

<file path=ppt/tags/tag241.xml><?xml version="1.0" encoding="utf-8"?>
<p:tagLst xmlns:a="http://schemas.openxmlformats.org/drawingml/2006/main" xmlns:r="http://schemas.openxmlformats.org/officeDocument/2006/relationships" xmlns:p="http://schemas.openxmlformats.org/presentationml/2006/main">
  <p:tag name="NUM" val="2"/>
</p:tagLst>
</file>

<file path=ppt/tags/tag242.xml><?xml version="1.0" encoding="utf-8"?>
<p:tagLst xmlns:a="http://schemas.openxmlformats.org/drawingml/2006/main" xmlns:r="http://schemas.openxmlformats.org/officeDocument/2006/relationships" xmlns:p="http://schemas.openxmlformats.org/presentationml/2006/main">
  <p:tag name="NUM" val="3"/>
</p:tagLst>
</file>

<file path=ppt/tags/tag243.xml><?xml version="1.0" encoding="utf-8"?>
<p:tagLst xmlns:a="http://schemas.openxmlformats.org/drawingml/2006/main" xmlns:r="http://schemas.openxmlformats.org/officeDocument/2006/relationships" xmlns:p="http://schemas.openxmlformats.org/presentationml/2006/main">
  <p:tag name="NUM" val="1"/>
</p:tagLst>
</file>

<file path=ppt/tags/tag244.xml><?xml version="1.0" encoding="utf-8"?>
<p:tagLst xmlns:a="http://schemas.openxmlformats.org/drawingml/2006/main" xmlns:r="http://schemas.openxmlformats.org/officeDocument/2006/relationships" xmlns:p="http://schemas.openxmlformats.org/presentationml/2006/main">
  <p:tag name="NUM" val="2"/>
</p:tagLst>
</file>

<file path=ppt/tags/tag245.xml><?xml version="1.0" encoding="utf-8"?>
<p:tagLst xmlns:a="http://schemas.openxmlformats.org/drawingml/2006/main" xmlns:r="http://schemas.openxmlformats.org/officeDocument/2006/relationships" xmlns:p="http://schemas.openxmlformats.org/presentationml/2006/main">
  <p:tag name="NUM" val="3"/>
</p:tagLst>
</file>

<file path=ppt/tags/tag246.xml><?xml version="1.0" encoding="utf-8"?>
<p:tagLst xmlns:a="http://schemas.openxmlformats.org/drawingml/2006/main" xmlns:r="http://schemas.openxmlformats.org/officeDocument/2006/relationships" xmlns:p="http://schemas.openxmlformats.org/presentationml/2006/main">
  <p:tag name="NUM" val="4"/>
</p:tagLst>
</file>

<file path=ppt/tags/tag247.xml><?xml version="1.0" encoding="utf-8"?>
<p:tagLst xmlns:a="http://schemas.openxmlformats.org/drawingml/2006/main" xmlns:r="http://schemas.openxmlformats.org/officeDocument/2006/relationships" xmlns:p="http://schemas.openxmlformats.org/presentationml/2006/main">
  <p:tag name="NUM" val="1"/>
</p:tagLst>
</file>

<file path=ppt/tags/tag248.xml><?xml version="1.0" encoding="utf-8"?>
<p:tagLst xmlns:a="http://schemas.openxmlformats.org/drawingml/2006/main" xmlns:r="http://schemas.openxmlformats.org/officeDocument/2006/relationships" xmlns:p="http://schemas.openxmlformats.org/presentationml/2006/main">
  <p:tag name="NUM" val="2"/>
</p:tagLst>
</file>

<file path=ppt/tags/tag249.xml><?xml version="1.0" encoding="utf-8"?>
<p:tagLst xmlns:a="http://schemas.openxmlformats.org/drawingml/2006/main" xmlns:r="http://schemas.openxmlformats.org/officeDocument/2006/relationships" xmlns:p="http://schemas.openxmlformats.org/presentationml/2006/main">
  <p:tag name="NUM" val="3"/>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50.xml><?xml version="1.0" encoding="utf-8"?>
<p:tagLst xmlns:a="http://schemas.openxmlformats.org/drawingml/2006/main" xmlns:r="http://schemas.openxmlformats.org/officeDocument/2006/relationships" xmlns:p="http://schemas.openxmlformats.org/presentationml/2006/main">
  <p:tag name="NUM" val="1"/>
</p:tagLst>
</file>

<file path=ppt/tags/tag251.xml><?xml version="1.0" encoding="utf-8"?>
<p:tagLst xmlns:a="http://schemas.openxmlformats.org/drawingml/2006/main" xmlns:r="http://schemas.openxmlformats.org/officeDocument/2006/relationships" xmlns:p="http://schemas.openxmlformats.org/presentationml/2006/main">
  <p:tag name="NUM" val="2"/>
</p:tagLst>
</file>

<file path=ppt/tags/tag252.xml><?xml version="1.0" encoding="utf-8"?>
<p:tagLst xmlns:a="http://schemas.openxmlformats.org/drawingml/2006/main" xmlns:r="http://schemas.openxmlformats.org/officeDocument/2006/relationships" xmlns:p="http://schemas.openxmlformats.org/presentationml/2006/main">
  <p:tag name="NUM" val="3"/>
</p:tagLst>
</file>

<file path=ppt/tags/tag253.xml><?xml version="1.0" encoding="utf-8"?>
<p:tagLst xmlns:a="http://schemas.openxmlformats.org/drawingml/2006/main" xmlns:r="http://schemas.openxmlformats.org/officeDocument/2006/relationships" xmlns:p="http://schemas.openxmlformats.org/presentationml/2006/main">
  <p:tag name="NUM" val="4"/>
</p:tagLst>
</file>

<file path=ppt/tags/tag254.xml><?xml version="1.0" encoding="utf-8"?>
<p:tagLst xmlns:a="http://schemas.openxmlformats.org/drawingml/2006/main" xmlns:r="http://schemas.openxmlformats.org/officeDocument/2006/relationships" xmlns:p="http://schemas.openxmlformats.org/presentationml/2006/main">
  <p:tag name="NUM" val="1"/>
</p:tagLst>
</file>

<file path=ppt/tags/tag255.xml><?xml version="1.0" encoding="utf-8"?>
<p:tagLst xmlns:a="http://schemas.openxmlformats.org/drawingml/2006/main" xmlns:r="http://schemas.openxmlformats.org/officeDocument/2006/relationships" xmlns:p="http://schemas.openxmlformats.org/presentationml/2006/main">
  <p:tag name="NUM" val="2"/>
</p:tagLst>
</file>

<file path=ppt/tags/tag256.xml><?xml version="1.0" encoding="utf-8"?>
<p:tagLst xmlns:a="http://schemas.openxmlformats.org/drawingml/2006/main" xmlns:r="http://schemas.openxmlformats.org/officeDocument/2006/relationships" xmlns:p="http://schemas.openxmlformats.org/presentationml/2006/main">
  <p:tag name="NUM" val="3"/>
</p:tagLst>
</file>

<file path=ppt/tags/tag257.xml><?xml version="1.0" encoding="utf-8"?>
<p:tagLst xmlns:a="http://schemas.openxmlformats.org/drawingml/2006/main" xmlns:r="http://schemas.openxmlformats.org/officeDocument/2006/relationships" xmlns:p="http://schemas.openxmlformats.org/presentationml/2006/main">
  <p:tag name="NUM" val="4"/>
</p:tagLst>
</file>

<file path=ppt/tags/tag258.xml><?xml version="1.0" encoding="utf-8"?>
<p:tagLst xmlns:a="http://schemas.openxmlformats.org/drawingml/2006/main" xmlns:r="http://schemas.openxmlformats.org/officeDocument/2006/relationships" xmlns:p="http://schemas.openxmlformats.org/presentationml/2006/main">
  <p:tag name="NUM" val="5"/>
</p:tagLst>
</file>

<file path=ppt/tags/tag259.xml><?xml version="1.0" encoding="utf-8"?>
<p:tagLst xmlns:a="http://schemas.openxmlformats.org/drawingml/2006/main" xmlns:r="http://schemas.openxmlformats.org/officeDocument/2006/relationships" xmlns:p="http://schemas.openxmlformats.org/presentationml/2006/main">
  <p:tag name="NUM" val="6"/>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60.xml><?xml version="1.0" encoding="utf-8"?>
<p:tagLst xmlns:a="http://schemas.openxmlformats.org/drawingml/2006/main" xmlns:r="http://schemas.openxmlformats.org/officeDocument/2006/relationships" xmlns:p="http://schemas.openxmlformats.org/presentationml/2006/main">
  <p:tag name="NUM" val="1"/>
</p:tagLst>
</file>

<file path=ppt/tags/tag261.xml><?xml version="1.0" encoding="utf-8"?>
<p:tagLst xmlns:a="http://schemas.openxmlformats.org/drawingml/2006/main" xmlns:r="http://schemas.openxmlformats.org/officeDocument/2006/relationships" xmlns:p="http://schemas.openxmlformats.org/presentationml/2006/main">
  <p:tag name="NUM" val="2"/>
</p:tagLst>
</file>

<file path=ppt/tags/tag262.xml><?xml version="1.0" encoding="utf-8"?>
<p:tagLst xmlns:a="http://schemas.openxmlformats.org/drawingml/2006/main" xmlns:r="http://schemas.openxmlformats.org/officeDocument/2006/relationships" xmlns:p="http://schemas.openxmlformats.org/presentationml/2006/main">
  <p:tag name="NUM" val="3"/>
</p:tagLst>
</file>

<file path=ppt/tags/tag263.xml><?xml version="1.0" encoding="utf-8"?>
<p:tagLst xmlns:a="http://schemas.openxmlformats.org/drawingml/2006/main" xmlns:r="http://schemas.openxmlformats.org/officeDocument/2006/relationships" xmlns:p="http://schemas.openxmlformats.org/presentationml/2006/main">
  <p:tag name="NUM" val="4"/>
</p:tagLst>
</file>

<file path=ppt/tags/tag264.xml><?xml version="1.0" encoding="utf-8"?>
<p:tagLst xmlns:a="http://schemas.openxmlformats.org/drawingml/2006/main" xmlns:r="http://schemas.openxmlformats.org/officeDocument/2006/relationships" xmlns:p="http://schemas.openxmlformats.org/presentationml/2006/main">
  <p:tag name="NUM" val="1"/>
</p:tagLst>
</file>

<file path=ppt/tags/tag265.xml><?xml version="1.0" encoding="utf-8"?>
<p:tagLst xmlns:a="http://schemas.openxmlformats.org/drawingml/2006/main" xmlns:r="http://schemas.openxmlformats.org/officeDocument/2006/relationships" xmlns:p="http://schemas.openxmlformats.org/presentationml/2006/main">
  <p:tag name="NUM" val="2"/>
</p:tagLst>
</file>

<file path=ppt/tags/tag266.xml><?xml version="1.0" encoding="utf-8"?>
<p:tagLst xmlns:a="http://schemas.openxmlformats.org/drawingml/2006/main" xmlns:r="http://schemas.openxmlformats.org/officeDocument/2006/relationships" xmlns:p="http://schemas.openxmlformats.org/presentationml/2006/main">
  <p:tag name="NUM" val="3"/>
</p:tagLst>
</file>

<file path=ppt/tags/tag267.xml><?xml version="1.0" encoding="utf-8"?>
<p:tagLst xmlns:a="http://schemas.openxmlformats.org/drawingml/2006/main" xmlns:r="http://schemas.openxmlformats.org/officeDocument/2006/relationships" xmlns:p="http://schemas.openxmlformats.org/presentationml/2006/main">
  <p:tag name="NUM" val="4"/>
</p:tagLst>
</file>

<file path=ppt/tags/tag268.xml><?xml version="1.0" encoding="utf-8"?>
<p:tagLst xmlns:a="http://schemas.openxmlformats.org/drawingml/2006/main" xmlns:r="http://schemas.openxmlformats.org/officeDocument/2006/relationships" xmlns:p="http://schemas.openxmlformats.org/presentationml/2006/main">
  <p:tag name="NUM" val="1"/>
</p:tagLst>
</file>

<file path=ppt/tags/tag269.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70.xml><?xml version="1.0" encoding="utf-8"?>
<p:tagLst xmlns:a="http://schemas.openxmlformats.org/drawingml/2006/main" xmlns:r="http://schemas.openxmlformats.org/officeDocument/2006/relationships" xmlns:p="http://schemas.openxmlformats.org/presentationml/2006/main">
  <p:tag name="NUM" val="3"/>
</p:tagLst>
</file>

<file path=ppt/tags/tag271.xml><?xml version="1.0" encoding="utf-8"?>
<p:tagLst xmlns:a="http://schemas.openxmlformats.org/drawingml/2006/main" xmlns:r="http://schemas.openxmlformats.org/officeDocument/2006/relationships" xmlns:p="http://schemas.openxmlformats.org/presentationml/2006/main">
  <p:tag name="NUM" val="4"/>
</p:tagLst>
</file>

<file path=ppt/tags/tag272.xml><?xml version="1.0" encoding="utf-8"?>
<p:tagLst xmlns:a="http://schemas.openxmlformats.org/drawingml/2006/main" xmlns:r="http://schemas.openxmlformats.org/officeDocument/2006/relationships" xmlns:p="http://schemas.openxmlformats.org/presentationml/2006/main">
  <p:tag name="NUM" val="1"/>
</p:tagLst>
</file>

<file path=ppt/tags/tag273.xml><?xml version="1.0" encoding="utf-8"?>
<p:tagLst xmlns:a="http://schemas.openxmlformats.org/drawingml/2006/main" xmlns:r="http://schemas.openxmlformats.org/officeDocument/2006/relationships" xmlns:p="http://schemas.openxmlformats.org/presentationml/2006/main">
  <p:tag name="NUM" val="2"/>
</p:tagLst>
</file>

<file path=ppt/tags/tag274.xml><?xml version="1.0" encoding="utf-8"?>
<p:tagLst xmlns:a="http://schemas.openxmlformats.org/drawingml/2006/main" xmlns:r="http://schemas.openxmlformats.org/officeDocument/2006/relationships" xmlns:p="http://schemas.openxmlformats.org/presentationml/2006/main">
  <p:tag name="NUM" val="3"/>
</p:tagLst>
</file>

<file path=ppt/tags/tag275.xml><?xml version="1.0" encoding="utf-8"?>
<p:tagLst xmlns:a="http://schemas.openxmlformats.org/drawingml/2006/main" xmlns:r="http://schemas.openxmlformats.org/officeDocument/2006/relationships" xmlns:p="http://schemas.openxmlformats.org/presentationml/2006/main">
  <p:tag name="NUM" val="4"/>
</p:tagLst>
</file>

<file path=ppt/tags/tag276.xml><?xml version="1.0" encoding="utf-8"?>
<p:tagLst xmlns:a="http://schemas.openxmlformats.org/drawingml/2006/main" xmlns:r="http://schemas.openxmlformats.org/officeDocument/2006/relationships" xmlns:p="http://schemas.openxmlformats.org/presentationml/2006/main">
  <p:tag name="NUM" val="5"/>
</p:tagLst>
</file>

<file path=ppt/tags/tag277.xml><?xml version="1.0" encoding="utf-8"?>
<p:tagLst xmlns:a="http://schemas.openxmlformats.org/drawingml/2006/main" xmlns:r="http://schemas.openxmlformats.org/officeDocument/2006/relationships" xmlns:p="http://schemas.openxmlformats.org/presentationml/2006/main">
  <p:tag name="NUM" val="6"/>
</p:tagLst>
</file>

<file path=ppt/tags/tag278.xml><?xml version="1.0" encoding="utf-8"?>
<p:tagLst xmlns:a="http://schemas.openxmlformats.org/drawingml/2006/main" xmlns:r="http://schemas.openxmlformats.org/officeDocument/2006/relationships" xmlns:p="http://schemas.openxmlformats.org/presentationml/2006/main">
  <p:tag name="NUM" val="7"/>
</p:tagLst>
</file>

<file path=ppt/tags/tag279.xml><?xml version="1.0" encoding="utf-8"?>
<p:tagLst xmlns:a="http://schemas.openxmlformats.org/drawingml/2006/main" xmlns:r="http://schemas.openxmlformats.org/officeDocument/2006/relationships" xmlns:p="http://schemas.openxmlformats.org/presentationml/2006/main">
  <p:tag name="NUM" val="8"/>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80.xml><?xml version="1.0" encoding="utf-8"?>
<p:tagLst xmlns:a="http://schemas.openxmlformats.org/drawingml/2006/main" xmlns:r="http://schemas.openxmlformats.org/officeDocument/2006/relationships" xmlns:p="http://schemas.openxmlformats.org/presentationml/2006/main">
  <p:tag name="NUM" val="9"/>
</p:tagLst>
</file>

<file path=ppt/tags/tag281.xml><?xml version="1.0" encoding="utf-8"?>
<p:tagLst xmlns:a="http://schemas.openxmlformats.org/drawingml/2006/main" xmlns:r="http://schemas.openxmlformats.org/officeDocument/2006/relationships" xmlns:p="http://schemas.openxmlformats.org/presentationml/2006/main">
  <p:tag name="NUM" val="1"/>
</p:tagLst>
</file>

<file path=ppt/tags/tag282.xml><?xml version="1.0" encoding="utf-8"?>
<p:tagLst xmlns:a="http://schemas.openxmlformats.org/drawingml/2006/main" xmlns:r="http://schemas.openxmlformats.org/officeDocument/2006/relationships" xmlns:p="http://schemas.openxmlformats.org/presentationml/2006/main">
  <p:tag name="NUM" val="2"/>
</p:tagLst>
</file>

<file path=ppt/tags/tag283.xml><?xml version="1.0" encoding="utf-8"?>
<p:tagLst xmlns:a="http://schemas.openxmlformats.org/drawingml/2006/main" xmlns:r="http://schemas.openxmlformats.org/officeDocument/2006/relationships" xmlns:p="http://schemas.openxmlformats.org/presentationml/2006/main">
  <p:tag name="NUM" val="1"/>
</p:tagLst>
</file>

<file path=ppt/tags/tag284.xml><?xml version="1.0" encoding="utf-8"?>
<p:tagLst xmlns:a="http://schemas.openxmlformats.org/drawingml/2006/main" xmlns:r="http://schemas.openxmlformats.org/officeDocument/2006/relationships" xmlns:p="http://schemas.openxmlformats.org/presentationml/2006/main">
  <p:tag name="NUM" val="2"/>
</p:tagLst>
</file>

<file path=ppt/tags/tag285.xml><?xml version="1.0" encoding="utf-8"?>
<p:tagLst xmlns:a="http://schemas.openxmlformats.org/drawingml/2006/main" xmlns:r="http://schemas.openxmlformats.org/officeDocument/2006/relationships" xmlns:p="http://schemas.openxmlformats.org/presentationml/2006/main">
  <p:tag name="NUM" val="1"/>
</p:tagLst>
</file>

<file path=ppt/tags/tag286.xml><?xml version="1.0" encoding="utf-8"?>
<p:tagLst xmlns:a="http://schemas.openxmlformats.org/drawingml/2006/main" xmlns:r="http://schemas.openxmlformats.org/officeDocument/2006/relationships" xmlns:p="http://schemas.openxmlformats.org/presentationml/2006/main">
  <p:tag name="NUM" val="2"/>
</p:tagLst>
</file>

<file path=ppt/tags/tag287.xml><?xml version="1.0" encoding="utf-8"?>
<p:tagLst xmlns:a="http://schemas.openxmlformats.org/drawingml/2006/main" xmlns:r="http://schemas.openxmlformats.org/officeDocument/2006/relationships" xmlns:p="http://schemas.openxmlformats.org/presentationml/2006/main">
  <p:tag name="NUM" val="3"/>
</p:tagLst>
</file>

<file path=ppt/tags/tag288.xml><?xml version="1.0" encoding="utf-8"?>
<p:tagLst xmlns:a="http://schemas.openxmlformats.org/drawingml/2006/main" xmlns:r="http://schemas.openxmlformats.org/officeDocument/2006/relationships" xmlns:p="http://schemas.openxmlformats.org/presentationml/2006/main">
  <p:tag name="NUM" val="1"/>
</p:tagLst>
</file>

<file path=ppt/tags/tag289.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290.xml><?xml version="1.0" encoding="utf-8"?>
<p:tagLst xmlns:a="http://schemas.openxmlformats.org/drawingml/2006/main" xmlns:r="http://schemas.openxmlformats.org/officeDocument/2006/relationships" xmlns:p="http://schemas.openxmlformats.org/presentationml/2006/main">
  <p:tag name="NUM" val="3"/>
</p:tagLst>
</file>

<file path=ppt/tags/tag291.xml><?xml version="1.0" encoding="utf-8"?>
<p:tagLst xmlns:a="http://schemas.openxmlformats.org/drawingml/2006/main" xmlns:r="http://schemas.openxmlformats.org/officeDocument/2006/relationships" xmlns:p="http://schemas.openxmlformats.org/presentationml/2006/main">
  <p:tag name="NUM" val="1"/>
</p:tagLst>
</file>

<file path=ppt/tags/tag292.xml><?xml version="1.0" encoding="utf-8"?>
<p:tagLst xmlns:a="http://schemas.openxmlformats.org/drawingml/2006/main" xmlns:r="http://schemas.openxmlformats.org/officeDocument/2006/relationships" xmlns:p="http://schemas.openxmlformats.org/presentationml/2006/main">
  <p:tag name="NUM" val="2"/>
</p:tagLst>
</file>

<file path=ppt/tags/tag293.xml><?xml version="1.0" encoding="utf-8"?>
<p:tagLst xmlns:a="http://schemas.openxmlformats.org/drawingml/2006/main" xmlns:r="http://schemas.openxmlformats.org/officeDocument/2006/relationships" xmlns:p="http://schemas.openxmlformats.org/presentationml/2006/main">
  <p:tag name="NUM" val="3"/>
</p:tagLst>
</file>

<file path=ppt/tags/tag294.xml><?xml version="1.0" encoding="utf-8"?>
<p:tagLst xmlns:a="http://schemas.openxmlformats.org/drawingml/2006/main" xmlns:r="http://schemas.openxmlformats.org/officeDocument/2006/relationships" xmlns:p="http://schemas.openxmlformats.org/presentationml/2006/main">
  <p:tag name="NUM" val="1"/>
</p:tagLst>
</file>

<file path=ppt/tags/tag295.xml><?xml version="1.0" encoding="utf-8"?>
<p:tagLst xmlns:a="http://schemas.openxmlformats.org/drawingml/2006/main" xmlns:r="http://schemas.openxmlformats.org/officeDocument/2006/relationships" xmlns:p="http://schemas.openxmlformats.org/presentationml/2006/main">
  <p:tag name="NUM" val="2"/>
</p:tagLst>
</file>

<file path=ppt/tags/tag296.xml><?xml version="1.0" encoding="utf-8"?>
<p:tagLst xmlns:a="http://schemas.openxmlformats.org/drawingml/2006/main" xmlns:r="http://schemas.openxmlformats.org/officeDocument/2006/relationships" xmlns:p="http://schemas.openxmlformats.org/presentationml/2006/main">
  <p:tag name="NUM" val="3"/>
</p:tagLst>
</file>

<file path=ppt/tags/tag297.xml><?xml version="1.0" encoding="utf-8"?>
<p:tagLst xmlns:a="http://schemas.openxmlformats.org/drawingml/2006/main" xmlns:r="http://schemas.openxmlformats.org/officeDocument/2006/relationships" xmlns:p="http://schemas.openxmlformats.org/presentationml/2006/main">
  <p:tag name="NUM" val="4"/>
</p:tagLst>
</file>

<file path=ppt/tags/tag298.xml><?xml version="1.0" encoding="utf-8"?>
<p:tagLst xmlns:a="http://schemas.openxmlformats.org/drawingml/2006/main" xmlns:r="http://schemas.openxmlformats.org/officeDocument/2006/relationships" xmlns:p="http://schemas.openxmlformats.org/presentationml/2006/main">
  <p:tag name="NUM" val="1"/>
</p:tagLst>
</file>

<file path=ppt/tags/tag29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00.xml><?xml version="1.0" encoding="utf-8"?>
<p:tagLst xmlns:a="http://schemas.openxmlformats.org/drawingml/2006/main" xmlns:r="http://schemas.openxmlformats.org/officeDocument/2006/relationships" xmlns:p="http://schemas.openxmlformats.org/presentationml/2006/main">
  <p:tag name="NUM" val="3"/>
</p:tagLst>
</file>

<file path=ppt/tags/tag301.xml><?xml version="1.0" encoding="utf-8"?>
<p:tagLst xmlns:a="http://schemas.openxmlformats.org/drawingml/2006/main" xmlns:r="http://schemas.openxmlformats.org/officeDocument/2006/relationships" xmlns:p="http://schemas.openxmlformats.org/presentationml/2006/main">
  <p:tag name="NUM" val="4"/>
</p:tagLst>
</file>

<file path=ppt/tags/tag302.xml><?xml version="1.0" encoding="utf-8"?>
<p:tagLst xmlns:a="http://schemas.openxmlformats.org/drawingml/2006/main" xmlns:r="http://schemas.openxmlformats.org/officeDocument/2006/relationships" xmlns:p="http://schemas.openxmlformats.org/presentationml/2006/main">
  <p:tag name="NUM" val="5"/>
</p:tagLst>
</file>

<file path=ppt/tags/tag303.xml><?xml version="1.0" encoding="utf-8"?>
<p:tagLst xmlns:a="http://schemas.openxmlformats.org/drawingml/2006/main" xmlns:r="http://schemas.openxmlformats.org/officeDocument/2006/relationships" xmlns:p="http://schemas.openxmlformats.org/presentationml/2006/main">
  <p:tag name="NUM" val="1"/>
</p:tagLst>
</file>

<file path=ppt/tags/tag304.xml><?xml version="1.0" encoding="utf-8"?>
<p:tagLst xmlns:a="http://schemas.openxmlformats.org/drawingml/2006/main" xmlns:r="http://schemas.openxmlformats.org/officeDocument/2006/relationships" xmlns:p="http://schemas.openxmlformats.org/presentationml/2006/main">
  <p:tag name="NUM" val="2"/>
</p:tagLst>
</file>

<file path=ppt/tags/tag305.xml><?xml version="1.0" encoding="utf-8"?>
<p:tagLst xmlns:a="http://schemas.openxmlformats.org/drawingml/2006/main" xmlns:r="http://schemas.openxmlformats.org/officeDocument/2006/relationships" xmlns:p="http://schemas.openxmlformats.org/presentationml/2006/main">
  <p:tag name="NUM" val="3"/>
</p:tagLst>
</file>

<file path=ppt/tags/tag306.xml><?xml version="1.0" encoding="utf-8"?>
<p:tagLst xmlns:a="http://schemas.openxmlformats.org/drawingml/2006/main" xmlns:r="http://schemas.openxmlformats.org/officeDocument/2006/relationships" xmlns:p="http://schemas.openxmlformats.org/presentationml/2006/main">
  <p:tag name="NUM" val="1"/>
</p:tagLst>
</file>

<file path=ppt/tags/tag307.xml><?xml version="1.0" encoding="utf-8"?>
<p:tagLst xmlns:a="http://schemas.openxmlformats.org/drawingml/2006/main" xmlns:r="http://schemas.openxmlformats.org/officeDocument/2006/relationships" xmlns:p="http://schemas.openxmlformats.org/presentationml/2006/main">
  <p:tag name="NUM" val="2"/>
</p:tagLst>
</file>

<file path=ppt/tags/tag308.xml><?xml version="1.0" encoding="utf-8"?>
<p:tagLst xmlns:a="http://schemas.openxmlformats.org/drawingml/2006/main" xmlns:r="http://schemas.openxmlformats.org/officeDocument/2006/relationships" xmlns:p="http://schemas.openxmlformats.org/presentationml/2006/main">
  <p:tag name="NUM" val="1"/>
</p:tagLst>
</file>

<file path=ppt/tags/tag309.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4"/>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3"/>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3"/>
</p:tagLst>
</file>

<file path=ppt/tags/tag51.xml><?xml version="1.0" encoding="utf-8"?>
<p:tagLst xmlns:a="http://schemas.openxmlformats.org/drawingml/2006/main" xmlns:r="http://schemas.openxmlformats.org/officeDocument/2006/relationships" xmlns:p="http://schemas.openxmlformats.org/presentationml/2006/main">
  <p:tag name="NUM" val="1"/>
</p:tagLst>
</file>

<file path=ppt/tags/tag52.xml><?xml version="1.0" encoding="utf-8"?>
<p:tagLst xmlns:a="http://schemas.openxmlformats.org/drawingml/2006/main" xmlns:r="http://schemas.openxmlformats.org/officeDocument/2006/relationships" xmlns:p="http://schemas.openxmlformats.org/presentationml/2006/main">
  <p:tag name="NUM" val="2"/>
</p:tagLst>
</file>

<file path=ppt/tags/tag53.xml><?xml version="1.0" encoding="utf-8"?>
<p:tagLst xmlns:a="http://schemas.openxmlformats.org/drawingml/2006/main" xmlns:r="http://schemas.openxmlformats.org/officeDocument/2006/relationships" xmlns:p="http://schemas.openxmlformats.org/presentationml/2006/main">
  <p:tag name="NUM" val="3"/>
</p:tagLst>
</file>

<file path=ppt/tags/tag54.xml><?xml version="1.0" encoding="utf-8"?>
<p:tagLst xmlns:a="http://schemas.openxmlformats.org/drawingml/2006/main" xmlns:r="http://schemas.openxmlformats.org/officeDocument/2006/relationships" xmlns:p="http://schemas.openxmlformats.org/presentationml/2006/main">
  <p:tag name="NUM" val="4"/>
</p:tagLst>
</file>

<file path=ppt/tags/tag55.xml><?xml version="1.0" encoding="utf-8"?>
<p:tagLst xmlns:a="http://schemas.openxmlformats.org/drawingml/2006/main" xmlns:r="http://schemas.openxmlformats.org/officeDocument/2006/relationships" xmlns:p="http://schemas.openxmlformats.org/presentationml/2006/main">
  <p:tag name="NUM" val="1"/>
</p:tagLst>
</file>

<file path=ppt/tags/tag56.xml><?xml version="1.0" encoding="utf-8"?>
<p:tagLst xmlns:a="http://schemas.openxmlformats.org/drawingml/2006/main" xmlns:r="http://schemas.openxmlformats.org/officeDocument/2006/relationships" xmlns:p="http://schemas.openxmlformats.org/presentationml/2006/main">
  <p:tag name="NUM" val="2"/>
</p:tagLst>
</file>

<file path=ppt/tags/tag57.xml><?xml version="1.0" encoding="utf-8"?>
<p:tagLst xmlns:a="http://schemas.openxmlformats.org/drawingml/2006/main" xmlns:r="http://schemas.openxmlformats.org/officeDocument/2006/relationships" xmlns:p="http://schemas.openxmlformats.org/presentationml/2006/main">
  <p:tag name="NUM" val="3"/>
</p:tagLst>
</file>

<file path=ppt/tags/tag58.xml><?xml version="1.0" encoding="utf-8"?>
<p:tagLst xmlns:a="http://schemas.openxmlformats.org/drawingml/2006/main" xmlns:r="http://schemas.openxmlformats.org/officeDocument/2006/relationships" xmlns:p="http://schemas.openxmlformats.org/presentationml/2006/main">
  <p:tag name="NUM" val="1"/>
</p:tagLst>
</file>

<file path=ppt/tags/tag59.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60.xml><?xml version="1.0" encoding="utf-8"?>
<p:tagLst xmlns:a="http://schemas.openxmlformats.org/drawingml/2006/main" xmlns:r="http://schemas.openxmlformats.org/officeDocument/2006/relationships" xmlns:p="http://schemas.openxmlformats.org/presentationml/2006/main">
  <p:tag name="NUM" val="3"/>
</p:tagLst>
</file>

<file path=ppt/tags/tag61.xml><?xml version="1.0" encoding="utf-8"?>
<p:tagLst xmlns:a="http://schemas.openxmlformats.org/drawingml/2006/main" xmlns:r="http://schemas.openxmlformats.org/officeDocument/2006/relationships" xmlns:p="http://schemas.openxmlformats.org/presentationml/2006/main">
  <p:tag name="NUM" val="4"/>
</p:tagLst>
</file>

<file path=ppt/tags/tag62.xml><?xml version="1.0" encoding="utf-8"?>
<p:tagLst xmlns:a="http://schemas.openxmlformats.org/drawingml/2006/main" xmlns:r="http://schemas.openxmlformats.org/officeDocument/2006/relationships" xmlns:p="http://schemas.openxmlformats.org/presentationml/2006/main">
  <p:tag name="NUM" val="5"/>
</p:tagLst>
</file>

<file path=ppt/tags/tag63.xml><?xml version="1.0" encoding="utf-8"?>
<p:tagLst xmlns:a="http://schemas.openxmlformats.org/drawingml/2006/main" xmlns:r="http://schemas.openxmlformats.org/officeDocument/2006/relationships" xmlns:p="http://schemas.openxmlformats.org/presentationml/2006/main">
  <p:tag name="NUM" val="1"/>
</p:tagLst>
</file>

<file path=ppt/tags/tag64.xml><?xml version="1.0" encoding="utf-8"?>
<p:tagLst xmlns:a="http://schemas.openxmlformats.org/drawingml/2006/main" xmlns:r="http://schemas.openxmlformats.org/officeDocument/2006/relationships" xmlns:p="http://schemas.openxmlformats.org/presentationml/2006/main">
  <p:tag name="NUM" val="2"/>
</p:tagLst>
</file>

<file path=ppt/tags/tag65.xml><?xml version="1.0" encoding="utf-8"?>
<p:tagLst xmlns:a="http://schemas.openxmlformats.org/drawingml/2006/main" xmlns:r="http://schemas.openxmlformats.org/officeDocument/2006/relationships" xmlns:p="http://schemas.openxmlformats.org/presentationml/2006/main">
  <p:tag name="NUM" val="3"/>
</p:tagLst>
</file>

<file path=ppt/tags/tag66.xml><?xml version="1.0" encoding="utf-8"?>
<p:tagLst xmlns:a="http://schemas.openxmlformats.org/drawingml/2006/main" xmlns:r="http://schemas.openxmlformats.org/officeDocument/2006/relationships" xmlns:p="http://schemas.openxmlformats.org/presentationml/2006/main">
  <p:tag name="NUM" val="1"/>
</p:tagLst>
</file>

<file path=ppt/tags/tag67.xml><?xml version="1.0" encoding="utf-8"?>
<p:tagLst xmlns:a="http://schemas.openxmlformats.org/drawingml/2006/main" xmlns:r="http://schemas.openxmlformats.org/officeDocument/2006/relationships" xmlns:p="http://schemas.openxmlformats.org/presentationml/2006/main">
  <p:tag name="NUM" val="2"/>
</p:tagLst>
</file>

<file path=ppt/tags/tag68.xml><?xml version="1.0" encoding="utf-8"?>
<p:tagLst xmlns:a="http://schemas.openxmlformats.org/drawingml/2006/main" xmlns:r="http://schemas.openxmlformats.org/officeDocument/2006/relationships" xmlns:p="http://schemas.openxmlformats.org/presentationml/2006/main">
  <p:tag name="NUM" val="3"/>
</p:tagLst>
</file>

<file path=ppt/tags/tag69.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4"/>
</p:tagLst>
</file>

<file path=ppt/tags/tag70.xml><?xml version="1.0" encoding="utf-8"?>
<p:tagLst xmlns:a="http://schemas.openxmlformats.org/drawingml/2006/main" xmlns:r="http://schemas.openxmlformats.org/officeDocument/2006/relationships" xmlns:p="http://schemas.openxmlformats.org/presentationml/2006/main">
  <p:tag name="NUM" val="1"/>
</p:tagLst>
</file>

<file path=ppt/tags/tag71.xml><?xml version="1.0" encoding="utf-8"?>
<p:tagLst xmlns:a="http://schemas.openxmlformats.org/drawingml/2006/main" xmlns:r="http://schemas.openxmlformats.org/officeDocument/2006/relationships" xmlns:p="http://schemas.openxmlformats.org/presentationml/2006/main">
  <p:tag name="NUM" val="2"/>
</p:tagLst>
</file>

<file path=ppt/tags/tag72.xml><?xml version="1.0" encoding="utf-8"?>
<p:tagLst xmlns:a="http://schemas.openxmlformats.org/drawingml/2006/main" xmlns:r="http://schemas.openxmlformats.org/officeDocument/2006/relationships" xmlns:p="http://schemas.openxmlformats.org/presentationml/2006/main">
  <p:tag name="NUM" val="3"/>
</p:tagLst>
</file>

<file path=ppt/tags/tag73.xml><?xml version="1.0" encoding="utf-8"?>
<p:tagLst xmlns:a="http://schemas.openxmlformats.org/drawingml/2006/main" xmlns:r="http://schemas.openxmlformats.org/officeDocument/2006/relationships" xmlns:p="http://schemas.openxmlformats.org/presentationml/2006/main">
  <p:tag name="NUM" val="1"/>
</p:tagLst>
</file>

<file path=ppt/tags/tag74.xml><?xml version="1.0" encoding="utf-8"?>
<p:tagLst xmlns:a="http://schemas.openxmlformats.org/drawingml/2006/main" xmlns:r="http://schemas.openxmlformats.org/officeDocument/2006/relationships" xmlns:p="http://schemas.openxmlformats.org/presentationml/2006/main">
  <p:tag name="NUM" val="2"/>
</p:tagLst>
</file>

<file path=ppt/tags/tag75.xml><?xml version="1.0" encoding="utf-8"?>
<p:tagLst xmlns:a="http://schemas.openxmlformats.org/drawingml/2006/main" xmlns:r="http://schemas.openxmlformats.org/officeDocument/2006/relationships" xmlns:p="http://schemas.openxmlformats.org/presentationml/2006/main">
  <p:tag name="NUM" val="3"/>
</p:tagLst>
</file>

<file path=ppt/tags/tag76.xml><?xml version="1.0" encoding="utf-8"?>
<p:tagLst xmlns:a="http://schemas.openxmlformats.org/drawingml/2006/main" xmlns:r="http://schemas.openxmlformats.org/officeDocument/2006/relationships" xmlns:p="http://schemas.openxmlformats.org/presentationml/2006/main">
  <p:tag name="NUM" val="1"/>
</p:tagLst>
</file>

<file path=ppt/tags/tag77.xml><?xml version="1.0" encoding="utf-8"?>
<p:tagLst xmlns:a="http://schemas.openxmlformats.org/drawingml/2006/main" xmlns:r="http://schemas.openxmlformats.org/officeDocument/2006/relationships" xmlns:p="http://schemas.openxmlformats.org/presentationml/2006/main">
  <p:tag name="NUM" val="2"/>
</p:tagLst>
</file>

<file path=ppt/tags/tag78.xml><?xml version="1.0" encoding="utf-8"?>
<p:tagLst xmlns:a="http://schemas.openxmlformats.org/drawingml/2006/main" xmlns:r="http://schemas.openxmlformats.org/officeDocument/2006/relationships" xmlns:p="http://schemas.openxmlformats.org/presentationml/2006/main">
  <p:tag name="NUM" val="3"/>
</p:tagLst>
</file>

<file path=ppt/tags/tag79.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80.xml><?xml version="1.0" encoding="utf-8"?>
<p:tagLst xmlns:a="http://schemas.openxmlformats.org/drawingml/2006/main" xmlns:r="http://schemas.openxmlformats.org/officeDocument/2006/relationships" xmlns:p="http://schemas.openxmlformats.org/presentationml/2006/main">
  <p:tag name="NUM" val="2"/>
</p:tagLst>
</file>

<file path=ppt/tags/tag81.xml><?xml version="1.0" encoding="utf-8"?>
<p:tagLst xmlns:a="http://schemas.openxmlformats.org/drawingml/2006/main" xmlns:r="http://schemas.openxmlformats.org/officeDocument/2006/relationships" xmlns:p="http://schemas.openxmlformats.org/presentationml/2006/main">
  <p:tag name="NUM" val="3"/>
</p:tagLst>
</file>

<file path=ppt/tags/tag82.xml><?xml version="1.0" encoding="utf-8"?>
<p:tagLst xmlns:a="http://schemas.openxmlformats.org/drawingml/2006/main" xmlns:r="http://schemas.openxmlformats.org/officeDocument/2006/relationships" xmlns:p="http://schemas.openxmlformats.org/presentationml/2006/main">
  <p:tag name="NUM" val="4"/>
</p:tagLst>
</file>

<file path=ppt/tags/tag83.xml><?xml version="1.0" encoding="utf-8"?>
<p:tagLst xmlns:a="http://schemas.openxmlformats.org/drawingml/2006/main" xmlns:r="http://schemas.openxmlformats.org/officeDocument/2006/relationships" xmlns:p="http://schemas.openxmlformats.org/presentationml/2006/main">
  <p:tag name="NUM" val="5"/>
</p:tagLst>
</file>

<file path=ppt/tags/tag84.xml><?xml version="1.0" encoding="utf-8"?>
<p:tagLst xmlns:a="http://schemas.openxmlformats.org/drawingml/2006/main" xmlns:r="http://schemas.openxmlformats.org/officeDocument/2006/relationships" xmlns:p="http://schemas.openxmlformats.org/presentationml/2006/main">
  <p:tag name="NUM" val="1"/>
</p:tagLst>
</file>

<file path=ppt/tags/tag85.xml><?xml version="1.0" encoding="utf-8"?>
<p:tagLst xmlns:a="http://schemas.openxmlformats.org/drawingml/2006/main" xmlns:r="http://schemas.openxmlformats.org/officeDocument/2006/relationships" xmlns:p="http://schemas.openxmlformats.org/presentationml/2006/main">
  <p:tag name="NUM" val="2"/>
</p:tagLst>
</file>

<file path=ppt/tags/tag86.xml><?xml version="1.0" encoding="utf-8"?>
<p:tagLst xmlns:a="http://schemas.openxmlformats.org/drawingml/2006/main" xmlns:r="http://schemas.openxmlformats.org/officeDocument/2006/relationships" xmlns:p="http://schemas.openxmlformats.org/presentationml/2006/main">
  <p:tag name="NUM" val="3"/>
</p:tagLst>
</file>

<file path=ppt/tags/tag87.xml><?xml version="1.0" encoding="utf-8"?>
<p:tagLst xmlns:a="http://schemas.openxmlformats.org/drawingml/2006/main" xmlns:r="http://schemas.openxmlformats.org/officeDocument/2006/relationships" xmlns:p="http://schemas.openxmlformats.org/presentationml/2006/main">
  <p:tag name="NUM" val="1"/>
</p:tagLst>
</file>

<file path=ppt/tags/tag88.xml><?xml version="1.0" encoding="utf-8"?>
<p:tagLst xmlns:a="http://schemas.openxmlformats.org/drawingml/2006/main" xmlns:r="http://schemas.openxmlformats.org/officeDocument/2006/relationships" xmlns:p="http://schemas.openxmlformats.org/presentationml/2006/main">
  <p:tag name="NUM" val="2"/>
</p:tagLst>
</file>

<file path=ppt/tags/tag89.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ags/tag90.xml><?xml version="1.0" encoding="utf-8"?>
<p:tagLst xmlns:a="http://schemas.openxmlformats.org/drawingml/2006/main" xmlns:r="http://schemas.openxmlformats.org/officeDocument/2006/relationships" xmlns:p="http://schemas.openxmlformats.org/presentationml/2006/main">
  <p:tag name="NUM" val="1"/>
</p:tagLst>
</file>

<file path=ppt/tags/tag91.xml><?xml version="1.0" encoding="utf-8"?>
<p:tagLst xmlns:a="http://schemas.openxmlformats.org/drawingml/2006/main" xmlns:r="http://schemas.openxmlformats.org/officeDocument/2006/relationships" xmlns:p="http://schemas.openxmlformats.org/presentationml/2006/main">
  <p:tag name="NUM" val="2"/>
</p:tagLst>
</file>

<file path=ppt/tags/tag92.xml><?xml version="1.0" encoding="utf-8"?>
<p:tagLst xmlns:a="http://schemas.openxmlformats.org/drawingml/2006/main" xmlns:r="http://schemas.openxmlformats.org/officeDocument/2006/relationships" xmlns:p="http://schemas.openxmlformats.org/presentationml/2006/main">
  <p:tag name="NUM" val="3"/>
</p:tagLst>
</file>

<file path=ppt/tags/tag93.xml><?xml version="1.0" encoding="utf-8"?>
<p:tagLst xmlns:a="http://schemas.openxmlformats.org/drawingml/2006/main" xmlns:r="http://schemas.openxmlformats.org/officeDocument/2006/relationships" xmlns:p="http://schemas.openxmlformats.org/presentationml/2006/main">
  <p:tag name="NUM" val="4"/>
</p:tagLst>
</file>

<file path=ppt/tags/tag94.xml><?xml version="1.0" encoding="utf-8"?>
<p:tagLst xmlns:a="http://schemas.openxmlformats.org/drawingml/2006/main" xmlns:r="http://schemas.openxmlformats.org/officeDocument/2006/relationships" xmlns:p="http://schemas.openxmlformats.org/presentationml/2006/main">
  <p:tag name="NUM" val="5"/>
</p:tagLst>
</file>

<file path=ppt/tags/tag95.xml><?xml version="1.0" encoding="utf-8"?>
<p:tagLst xmlns:a="http://schemas.openxmlformats.org/drawingml/2006/main" xmlns:r="http://schemas.openxmlformats.org/officeDocument/2006/relationships" xmlns:p="http://schemas.openxmlformats.org/presentationml/2006/main">
  <p:tag name="NUM" val="1"/>
</p:tagLst>
</file>

<file path=ppt/tags/tag96.xml><?xml version="1.0" encoding="utf-8"?>
<p:tagLst xmlns:a="http://schemas.openxmlformats.org/drawingml/2006/main" xmlns:r="http://schemas.openxmlformats.org/officeDocument/2006/relationships" xmlns:p="http://schemas.openxmlformats.org/presentationml/2006/main">
  <p:tag name="NUM" val="2"/>
</p:tagLst>
</file>

<file path=ppt/tags/tag97.xml><?xml version="1.0" encoding="utf-8"?>
<p:tagLst xmlns:a="http://schemas.openxmlformats.org/drawingml/2006/main" xmlns:r="http://schemas.openxmlformats.org/officeDocument/2006/relationships" xmlns:p="http://schemas.openxmlformats.org/presentationml/2006/main">
  <p:tag name="NUM" val="3"/>
</p:tagLst>
</file>

<file path=ppt/tags/tag98.xml><?xml version="1.0" encoding="utf-8"?>
<p:tagLst xmlns:a="http://schemas.openxmlformats.org/drawingml/2006/main" xmlns:r="http://schemas.openxmlformats.org/officeDocument/2006/relationships" xmlns:p="http://schemas.openxmlformats.org/presentationml/2006/main">
  <p:tag name="NUM" val="4"/>
</p:tagLst>
</file>

<file path=ppt/tags/tag99.xml><?xml version="1.0" encoding="utf-8"?>
<p:tagLst xmlns:a="http://schemas.openxmlformats.org/drawingml/2006/main" xmlns:r="http://schemas.openxmlformats.org/officeDocument/2006/relationships" xmlns:p="http://schemas.openxmlformats.org/presentationml/2006/main">
  <p:tag name="NUM"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2801098 (1)">
  <a:themeElements>
    <a:clrScheme name="Personnalisé 13">
      <a:dk1>
        <a:sysClr val="windowText" lastClr="000000"/>
      </a:dk1>
      <a:lt1>
        <a:sysClr val="window" lastClr="FFFFFF"/>
      </a:lt1>
      <a:dk2>
        <a:srgbClr val="000000"/>
      </a:dk2>
      <a:lt2>
        <a:srgbClr val="FFFFFF"/>
      </a:lt2>
      <a:accent1>
        <a:srgbClr val="0F6FC6"/>
      </a:accent1>
      <a:accent2>
        <a:srgbClr val="009DD9"/>
      </a:accent2>
      <a:accent3>
        <a:srgbClr val="0BD0D9"/>
      </a:accent3>
      <a:accent4>
        <a:srgbClr val="10CF9B"/>
      </a:accent4>
      <a:accent5>
        <a:srgbClr val="7CCA62"/>
      </a:accent5>
      <a:accent6>
        <a:srgbClr val="A5C249"/>
      </a:accent6>
      <a:hlink>
        <a:srgbClr val="000000"/>
      </a:hlink>
      <a:folHlink>
        <a:srgbClr val="000000"/>
      </a:folHlink>
    </a:clrScheme>
    <a:fontScheme name="Cours">
      <a:majorFont>
        <a:latin typeface="Cambria"/>
        <a:ea typeface=""/>
        <a:cs typeface=""/>
      </a:majorFont>
      <a:minorFont>
        <a:latin typeface="Cambria"/>
        <a:ea typeface=""/>
        <a:cs typeface=""/>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miter lim="800000"/>
        </a:ln>
        <a:ln w="28575" cap="flat" cmpd="sng" algn="ctr">
          <a:solidFill>
            <a:schemeClr val="phClr"/>
          </a:solidFill>
          <a:miter lim="800000"/>
        </a:ln>
        <a:ln w="41275" cap="flat" cmpd="sng" algn="ctr">
          <a:solidFill>
            <a:schemeClr val="phClr"/>
          </a:solidFill>
          <a:miter lim="800000"/>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12000"/>
                <a:satMod val="240000"/>
              </a:schemeClr>
              <a:schemeClr val="phClr">
                <a:tint val="98000"/>
              </a:schemeClr>
            </a:duotone>
          </a:blip>
          <a:tile tx="0" ty="0" sx="100000" sy="100000" flip="none" algn="ctr"/>
        </a:blip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StripedBorder_16x9">
      <a:majorFont>
        <a:latin typeface="Euphemia"/>
        <a:ea typeface=""/>
        <a:cs typeface=""/>
      </a:majorFont>
      <a:minorFont>
        <a:latin typeface="Euphemia"/>
        <a:ea typeface=""/>
        <a:cs typeface=""/>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miter lim="800000"/>
        </a:ln>
        <a:ln w="28575" cap="flat" cmpd="sng" algn="ctr">
          <a:solidFill>
            <a:schemeClr val="phClr"/>
          </a:solidFill>
          <a:miter lim="800000"/>
        </a:ln>
        <a:ln w="41275" cap="flat" cmpd="sng" algn="ctr">
          <a:solidFill>
            <a:schemeClr val="phClr"/>
          </a:solidFill>
          <a:miter lim="800000"/>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StripedBorder_16x9">
      <a:majorFont>
        <a:latin typeface="Euphemia"/>
        <a:ea typeface=""/>
        <a:cs typeface=""/>
      </a:majorFont>
      <a:minorFont>
        <a:latin typeface="Euphemia"/>
        <a:ea typeface=""/>
        <a:cs typeface=""/>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miter lim="800000"/>
        </a:ln>
        <a:ln w="28575" cap="flat" cmpd="sng" algn="ctr">
          <a:solidFill>
            <a:schemeClr val="phClr"/>
          </a:solidFill>
          <a:miter lim="800000"/>
        </a:ln>
        <a:ln w="41275" cap="flat" cmpd="sng" algn="ctr">
          <a:solidFill>
            <a:schemeClr val="phClr"/>
          </a:solidFill>
          <a:miter lim="800000"/>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F2F49A0-741E-4B97-BEBA-6B11B9CA89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TS102801098 (1)</Template>
  <TotalTime>0</TotalTime>
  <Words>7753</Words>
  <Application>Microsoft Office PowerPoint</Application>
  <PresentationFormat>Personnalisé</PresentationFormat>
  <Paragraphs>395</Paragraphs>
  <Slides>79</Slides>
  <Notes>21</Notes>
  <HiddenSlides>0</HiddenSlides>
  <MMClips>0</MMClips>
  <ScaleCrop>false</ScaleCrop>
  <HeadingPairs>
    <vt:vector size="4" baseType="variant">
      <vt:variant>
        <vt:lpstr>Thème</vt:lpstr>
      </vt:variant>
      <vt:variant>
        <vt:i4>1</vt:i4>
      </vt:variant>
      <vt:variant>
        <vt:lpstr>Titres des diapositives</vt:lpstr>
      </vt:variant>
      <vt:variant>
        <vt:i4>79</vt:i4>
      </vt:variant>
    </vt:vector>
  </HeadingPairs>
  <TitlesOfParts>
    <vt:vector size="80" baseType="lpstr">
      <vt:lpstr>TS102801098 (1)</vt:lpstr>
      <vt:lpstr>Présentation PowerPoint</vt:lpstr>
      <vt:lpstr>Tutoriel sur la prévention du plagiat :</vt:lpstr>
      <vt:lpstr>Note des traductrices</vt:lpstr>
      <vt:lpstr>Présentation générale</vt:lpstr>
      <vt:lpstr>Qu’est-ce que le plagiat?</vt:lpstr>
      <vt:lpstr>Qu’est-ce que le plagiat?</vt:lpstr>
      <vt:lpstr>Le saviez-vous?</vt:lpstr>
      <vt:lpstr>Les formes de plagiat</vt:lpstr>
      <vt:lpstr>Les notions de base pour prévenir le plagiat</vt:lpstr>
      <vt:lpstr>Citer ses sources selon les normes de l’APA</vt:lpstr>
      <vt:lpstr>Citer ses sources selon les normes de l’APA</vt:lpstr>
      <vt:lpstr>Citer ses sources selon les normes de l’APA</vt:lpstr>
      <vt:lpstr>Citer ses sources selon les normes de l’APA</vt:lpstr>
      <vt:lpstr>Citer un ou deux auteurs</vt:lpstr>
      <vt:lpstr>Citer de trois à cinq auteurs</vt:lpstr>
      <vt:lpstr>Citer six auteurs ou plus</vt:lpstr>
      <vt:lpstr>Citer des sites internet</vt:lpstr>
      <vt:lpstr>Citer des sources secondaires</vt:lpstr>
      <vt:lpstr>Citer des sources secondaires</vt:lpstr>
      <vt:lpstr>Faire une citation directe</vt:lpstr>
      <vt:lpstr>Quand inclure des citations directes</vt:lpstr>
      <vt:lpstr>Inclure des citations directes ou non?</vt:lpstr>
      <vt:lpstr>Quoi faire plutôt qu’une citation directe?</vt:lpstr>
      <vt:lpstr>Reformuler</vt:lpstr>
      <vt:lpstr>Citer hors contexte </vt:lpstr>
      <vt:lpstr>Citer hors contexte</vt:lpstr>
      <vt:lpstr>Le pouvoir de la reformulation</vt:lpstr>
      <vt:lpstr>Le pouvoir de la reformulation </vt:lpstr>
      <vt:lpstr>Le processus de reformulation</vt:lpstr>
      <vt:lpstr>À votre tour !</vt:lpstr>
      <vt:lpstr>À votre tour !</vt:lpstr>
      <vt:lpstr>À votre tour !</vt:lpstr>
      <vt:lpstr>À votre tour !</vt:lpstr>
      <vt:lpstr>À votre tour !</vt:lpstr>
      <vt:lpstr>Petite auto-évaluation</vt:lpstr>
      <vt:lpstr>L’extrait est-il correctement reformulé?</vt:lpstr>
      <vt:lpstr>Réorganisé ≠ reformulé</vt:lpstr>
      <vt:lpstr>Réorganisé ≠ reformulé</vt:lpstr>
      <vt:lpstr>L’extrait est-il correctement reformulé?</vt:lpstr>
      <vt:lpstr>N’oubliez pas de citer!</vt:lpstr>
      <vt:lpstr>Et maintenant, est-ce correct?</vt:lpstr>
      <vt:lpstr>Reformulé ≠ cité</vt:lpstr>
      <vt:lpstr>Et maintenant, est-ce correct?</vt:lpstr>
      <vt:lpstr>Oui, maintenant c’est bien !</vt:lpstr>
      <vt:lpstr>Lorsque vous reformulez, demandez-vous :</vt:lpstr>
      <vt:lpstr>Avez-vous bien reformulé ?</vt:lpstr>
      <vt:lpstr>S’assurer que votre travail vous appartient</vt:lpstr>
      <vt:lpstr>Êtes-vous le véritable auteur de votre travail ?</vt:lpstr>
      <vt:lpstr>Cinq conseils pour vous assurer de présenter un contenu qui vous appartient</vt:lpstr>
      <vt:lpstr>Cinq conseils pour vous assurer de présenter un contenu qui vous appartient</vt:lpstr>
      <vt:lpstr>Un exemple</vt:lpstr>
      <vt:lpstr>Examiner le texte produit par cet étudiant :</vt:lpstr>
      <vt:lpstr>C’est du plagiat !</vt:lpstr>
      <vt:lpstr>Comment intégrer des sources multiples</vt:lpstr>
      <vt:lpstr>Et maintenant, qu’en pensez-vous ?</vt:lpstr>
      <vt:lpstr>C’est toujours du plagiat !</vt:lpstr>
      <vt:lpstr>Et maintenant, qu’en pensez-vous ?</vt:lpstr>
      <vt:lpstr>Oui ! Maintenant c’est bien !</vt:lpstr>
      <vt:lpstr>Souvenez-vous : faites en sorte que votre travail vous appartienne !</vt:lpstr>
      <vt:lpstr>Que feriez-vous ?</vt:lpstr>
      <vt:lpstr>L’autoplagiat</vt:lpstr>
      <vt:lpstr>N’oubliez pas la liste des références !</vt:lpstr>
      <vt:lpstr>Mettre en forme une liste des références</vt:lpstr>
      <vt:lpstr>Les références</vt:lpstr>
      <vt:lpstr>La référence d’un article</vt:lpstr>
      <vt:lpstr>La référence d’un livre</vt:lpstr>
      <vt:lpstr>La référence d’un livre édité</vt:lpstr>
      <vt:lpstr>La référence d’un site internet</vt:lpstr>
      <vt:lpstr>Les références d’une source secondaire</vt:lpstr>
      <vt:lpstr>La liste des références</vt:lpstr>
      <vt:lpstr>Présentation PowerPoint</vt:lpstr>
      <vt:lpstr>Conclusion</vt:lpstr>
      <vt:lpstr>Conclusion</vt:lpstr>
      <vt:lpstr>Conclusion</vt:lpstr>
      <vt:lpstr>Pour plus d’informations sur le plagiat</vt:lpstr>
      <vt:lpstr>Pour plus d’informations sur les normes de l’APA</vt:lpstr>
      <vt:lpstr>Félicitations !</vt:lpstr>
      <vt:lpstr>Remerciements de l’auteure</vt:lpstr>
      <vt:lpstr>Remerciements des traductrices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2014-02-14T13:45:33Z</dcterms:created>
  <dcterms:modified xsi:type="dcterms:W3CDTF">2015-11-30T15:47:35Z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TC028010989991</vt:lpwstr>
  </property>
</Properties>
</file>